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330" r:id="rId3"/>
    <p:sldId id="331" r:id="rId4"/>
    <p:sldId id="344" r:id="rId5"/>
    <p:sldId id="282" r:id="rId6"/>
    <p:sldId id="262" r:id="rId7"/>
    <p:sldId id="316" r:id="rId8"/>
    <p:sldId id="333" r:id="rId9"/>
    <p:sldId id="315" r:id="rId10"/>
    <p:sldId id="332" r:id="rId11"/>
    <p:sldId id="338" r:id="rId12"/>
    <p:sldId id="336" r:id="rId13"/>
    <p:sldId id="335" r:id="rId14"/>
    <p:sldId id="341" r:id="rId15"/>
    <p:sldId id="289" r:id="rId16"/>
    <p:sldId id="312" r:id="rId17"/>
    <p:sldId id="30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7" autoAdjust="0"/>
    <p:restoredTop sz="85438" autoAdjust="0"/>
  </p:normalViewPr>
  <p:slideViewPr>
    <p:cSldViewPr>
      <p:cViewPr varScale="1">
        <p:scale>
          <a:sx n="88" d="100"/>
          <a:sy n="88" d="100"/>
        </p:scale>
        <p:origin x="-135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ano\Documents\PhD\Histology\DataFil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ano\Documents\PhD\Histology\DataFi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Avg</c:v>
          </c:tx>
          <c:spPr>
            <a:solidFill>
              <a:schemeClr val="bg1">
                <a:lumMod val="50000"/>
              </a:schemeClr>
            </a:solidFill>
          </c:spPr>
          <c:invertIfNegative val="0"/>
          <c:errBars>
            <c:errBarType val="plus"/>
            <c:errValType val="cust"/>
            <c:noEndCap val="0"/>
            <c:plus>
              <c:numRef>
                <c:f>(tempDiam!$S$18,tempDiam!$Q$18,tempDiam!$R$18)</c:f>
                <c:numCache>
                  <c:formatCode>General</c:formatCode>
                  <c:ptCount val="3"/>
                  <c:pt idx="0">
                    <c:v>2331110.4402540443</c:v>
                  </c:pt>
                  <c:pt idx="1">
                    <c:v>2736605.1737318756</c:v>
                  </c:pt>
                  <c:pt idx="2">
                    <c:v>3873073.8724074201</c:v>
                  </c:pt>
                </c:numCache>
              </c:numRef>
            </c:plus>
            <c:minus>
              <c:numLit>
                <c:formatCode>General</c:formatCode>
                <c:ptCount val="1"/>
                <c:pt idx="0">
                  <c:v>0</c:v>
                </c:pt>
              </c:numLit>
            </c:minus>
          </c:errBars>
          <c:val>
            <c:numRef>
              <c:f>(tempDiam!$S$17,tempDiam!$Q$17,tempDiam!$R$17)</c:f>
              <c:numCache>
                <c:formatCode>General</c:formatCode>
                <c:ptCount val="3"/>
                <c:pt idx="0">
                  <c:v>6944525.9023572505</c:v>
                </c:pt>
                <c:pt idx="1">
                  <c:v>5886240.2680283077</c:v>
                </c:pt>
                <c:pt idx="2">
                  <c:v>6056777.177057066</c:v>
                </c:pt>
              </c:numCache>
            </c:numRef>
          </c:val>
        </c:ser>
        <c:dLbls>
          <c:showLegendKey val="0"/>
          <c:showVal val="0"/>
          <c:showCatName val="0"/>
          <c:showSerName val="0"/>
          <c:showPercent val="0"/>
          <c:showBubbleSize val="0"/>
        </c:dLbls>
        <c:gapWidth val="150"/>
        <c:axId val="85948672"/>
        <c:axId val="85958656"/>
      </c:barChart>
      <c:catAx>
        <c:axId val="85948672"/>
        <c:scaling>
          <c:orientation val="minMax"/>
        </c:scaling>
        <c:delete val="0"/>
        <c:axPos val="b"/>
        <c:majorTickMark val="none"/>
        <c:minorTickMark val="none"/>
        <c:tickLblPos val="none"/>
        <c:crossAx val="85958656"/>
        <c:crosses val="autoZero"/>
        <c:auto val="1"/>
        <c:lblAlgn val="ctr"/>
        <c:lblOffset val="100"/>
        <c:noMultiLvlLbl val="0"/>
      </c:catAx>
      <c:valAx>
        <c:axId val="85958656"/>
        <c:scaling>
          <c:orientation val="minMax"/>
          <c:max val="10000000"/>
        </c:scaling>
        <c:delete val="0"/>
        <c:axPos val="l"/>
        <c:numFmt formatCode="General" sourceLinked="1"/>
        <c:majorTickMark val="out"/>
        <c:minorTickMark val="none"/>
        <c:tickLblPos val="nextTo"/>
        <c:crossAx val="85948672"/>
        <c:crosses val="autoZero"/>
        <c:crossBetween val="between"/>
        <c:dispUnits>
          <c:builtInUnit val="millions"/>
        </c:dispUnits>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bg1">
                <a:lumMod val="50000"/>
              </a:schemeClr>
            </a:solidFill>
          </c:spPr>
          <c:invertIfNegative val="0"/>
          <c:errBars>
            <c:errBarType val="plus"/>
            <c:errValType val="cust"/>
            <c:noEndCap val="0"/>
            <c:plus>
              <c:numRef>
                <c:f>(tempGonad2!$O$39,tempGonad2!$A$39,tempGonad2!$H$39)</c:f>
                <c:numCache>
                  <c:formatCode>General</c:formatCode>
                  <c:ptCount val="3"/>
                  <c:pt idx="0">
                    <c:v>1.5708136812817028</c:v>
                  </c:pt>
                  <c:pt idx="1">
                    <c:v>2.8790430508918914</c:v>
                  </c:pt>
                  <c:pt idx="2">
                    <c:v>1.2747548783981961</c:v>
                  </c:pt>
                </c:numCache>
              </c:numRef>
            </c:plus>
            <c:minus>
              <c:numLit>
                <c:formatCode>General</c:formatCode>
                <c:ptCount val="1"/>
                <c:pt idx="0">
                  <c:v>1</c:v>
                </c:pt>
              </c:numLit>
            </c:minus>
          </c:errBars>
          <c:val>
            <c:numRef>
              <c:f>(tempGonad2!$O$38,tempGonad2!$A$38,tempGonad2!$H$38)</c:f>
              <c:numCache>
                <c:formatCode>General</c:formatCode>
                <c:ptCount val="3"/>
                <c:pt idx="0">
                  <c:v>9.384615384615385</c:v>
                </c:pt>
                <c:pt idx="1">
                  <c:v>10.666666666666666</c:v>
                </c:pt>
                <c:pt idx="2">
                  <c:v>10.5</c:v>
                </c:pt>
              </c:numCache>
            </c:numRef>
          </c:val>
        </c:ser>
        <c:dLbls>
          <c:showLegendKey val="0"/>
          <c:showVal val="0"/>
          <c:showCatName val="0"/>
          <c:showSerName val="0"/>
          <c:showPercent val="0"/>
          <c:showBubbleSize val="0"/>
        </c:dLbls>
        <c:gapWidth val="150"/>
        <c:axId val="87429120"/>
        <c:axId val="87430656"/>
      </c:barChart>
      <c:catAx>
        <c:axId val="87429120"/>
        <c:scaling>
          <c:orientation val="minMax"/>
        </c:scaling>
        <c:delete val="0"/>
        <c:axPos val="b"/>
        <c:majorTickMark val="none"/>
        <c:minorTickMark val="none"/>
        <c:tickLblPos val="none"/>
        <c:crossAx val="87430656"/>
        <c:crosses val="autoZero"/>
        <c:auto val="1"/>
        <c:lblAlgn val="ctr"/>
        <c:lblOffset val="100"/>
        <c:noMultiLvlLbl val="0"/>
      </c:catAx>
      <c:valAx>
        <c:axId val="87430656"/>
        <c:scaling>
          <c:orientation val="minMax"/>
          <c:max val="14"/>
        </c:scaling>
        <c:delete val="0"/>
        <c:axPos val="l"/>
        <c:numFmt formatCode="General" sourceLinked="1"/>
        <c:majorTickMark val="out"/>
        <c:minorTickMark val="none"/>
        <c:tickLblPos val="nextTo"/>
        <c:crossAx val="87429120"/>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4D3881-BE92-434F-BBBC-41DC91455B76}"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33C1219B-1D12-495C-B121-FB8491CD55CF}">
      <dgm:prSet phldrT="[Text]"/>
      <dgm:spPr/>
      <dgm:t>
        <a:bodyPr/>
        <a:lstStyle/>
        <a:p>
          <a:r>
            <a:rPr lang="en-US" dirty="0" smtClean="0"/>
            <a:t>IBM</a:t>
          </a:r>
        </a:p>
        <a:p>
          <a:r>
            <a:rPr lang="en-US" dirty="0" smtClean="0"/>
            <a:t>Larval dispersal</a:t>
          </a:r>
          <a:endParaRPr lang="en-US" dirty="0"/>
        </a:p>
      </dgm:t>
    </dgm:pt>
    <dgm:pt modelId="{A1D47C9A-19CB-4517-A2EC-E85CAD8EBF6C}" type="parTrans" cxnId="{A06B3D95-7E8B-4DFE-85C9-F25CBF23C591}">
      <dgm:prSet/>
      <dgm:spPr/>
      <dgm:t>
        <a:bodyPr/>
        <a:lstStyle/>
        <a:p>
          <a:endParaRPr lang="en-US"/>
        </a:p>
      </dgm:t>
    </dgm:pt>
    <dgm:pt modelId="{8106212E-5B9D-4182-878E-80DF5ABAF4F0}" type="sibTrans" cxnId="{A06B3D95-7E8B-4DFE-85C9-F25CBF23C591}">
      <dgm:prSet/>
      <dgm:spPr/>
      <dgm:t>
        <a:bodyPr/>
        <a:lstStyle/>
        <a:p>
          <a:endParaRPr lang="en-US"/>
        </a:p>
      </dgm:t>
    </dgm:pt>
    <dgm:pt modelId="{73A56B81-33A9-4898-B659-FD03E911C133}">
      <dgm:prSet phldrT="[Text]"/>
      <dgm:spPr/>
      <dgm:t>
        <a:bodyPr/>
        <a:lstStyle/>
        <a:p>
          <a:r>
            <a:rPr lang="en-US" dirty="0" smtClean="0"/>
            <a:t>Seascape</a:t>
          </a:r>
        </a:p>
        <a:p>
          <a:r>
            <a:rPr lang="en-US" dirty="0" smtClean="0"/>
            <a:t>Habitat boundaries, production and settlement nodes</a:t>
          </a:r>
          <a:endParaRPr lang="en-US" dirty="0"/>
        </a:p>
      </dgm:t>
    </dgm:pt>
    <dgm:pt modelId="{41582A4C-DC4E-441C-8662-30002F758F22}" type="parTrans" cxnId="{FB933311-FA02-4A3A-AEB5-7FA555749E91}">
      <dgm:prSet/>
      <dgm:spPr/>
      <dgm:t>
        <a:bodyPr/>
        <a:lstStyle/>
        <a:p>
          <a:endParaRPr lang="en-US"/>
        </a:p>
      </dgm:t>
    </dgm:pt>
    <dgm:pt modelId="{A0C8B554-70D2-4F32-BD98-250CCCE51E54}" type="sibTrans" cxnId="{FB933311-FA02-4A3A-AEB5-7FA555749E91}">
      <dgm:prSet/>
      <dgm:spPr/>
      <dgm:t>
        <a:bodyPr/>
        <a:lstStyle/>
        <a:p>
          <a:endParaRPr lang="en-US"/>
        </a:p>
      </dgm:t>
    </dgm:pt>
    <dgm:pt modelId="{15F12633-2557-42B6-91D1-A5DFA78053EF}">
      <dgm:prSet phldrT="[Text]"/>
      <dgm:spPr/>
      <dgm:t>
        <a:bodyPr/>
        <a:lstStyle/>
        <a:p>
          <a:r>
            <a:rPr lang="en-US" dirty="0" smtClean="0"/>
            <a:t>Oceanography</a:t>
          </a:r>
        </a:p>
        <a:p>
          <a:r>
            <a:rPr lang="en-US" dirty="0" smtClean="0"/>
            <a:t>Currents (ROMS)</a:t>
          </a:r>
        </a:p>
        <a:p>
          <a:r>
            <a:rPr lang="en-US" dirty="0" smtClean="0"/>
            <a:t>T/S, pH, etc. (HYCOM, Field)</a:t>
          </a:r>
          <a:endParaRPr lang="en-US" dirty="0"/>
        </a:p>
      </dgm:t>
    </dgm:pt>
    <dgm:pt modelId="{4AAF8579-7860-4A53-91DD-1AC0F9682FE8}" type="parTrans" cxnId="{9116BAE1-C1C8-4D21-8A4C-C7EEFBF69D5F}">
      <dgm:prSet/>
      <dgm:spPr/>
      <dgm:t>
        <a:bodyPr/>
        <a:lstStyle/>
        <a:p>
          <a:endParaRPr lang="en-US"/>
        </a:p>
      </dgm:t>
    </dgm:pt>
    <dgm:pt modelId="{5A6FC67E-05D5-4262-8900-3E09260F7556}" type="sibTrans" cxnId="{9116BAE1-C1C8-4D21-8A4C-C7EEFBF69D5F}">
      <dgm:prSet/>
      <dgm:spPr/>
      <dgm:t>
        <a:bodyPr/>
        <a:lstStyle/>
        <a:p>
          <a:endParaRPr lang="en-US"/>
        </a:p>
      </dgm:t>
    </dgm:pt>
    <dgm:pt modelId="{5780D2F4-42D5-4B7E-8996-C29A4C53F732}">
      <dgm:prSet phldrT="[Text]"/>
      <dgm:spPr/>
      <dgm:t>
        <a:bodyPr/>
        <a:lstStyle/>
        <a:p>
          <a:r>
            <a:rPr lang="en-US" dirty="0" smtClean="0"/>
            <a:t>Biology</a:t>
          </a:r>
        </a:p>
        <a:p>
          <a:r>
            <a:rPr lang="en-US" dirty="0" smtClean="0"/>
            <a:t>Production, egg and larval behavior, habitat characteristics</a:t>
          </a:r>
          <a:endParaRPr lang="en-US" dirty="0"/>
        </a:p>
      </dgm:t>
    </dgm:pt>
    <dgm:pt modelId="{53ED6A82-1765-4E7E-9447-69979E0FE7AB}" type="parTrans" cxnId="{7868082F-A570-44CF-9A64-167F8428C4BC}">
      <dgm:prSet/>
      <dgm:spPr/>
      <dgm:t>
        <a:bodyPr/>
        <a:lstStyle/>
        <a:p>
          <a:endParaRPr lang="en-US"/>
        </a:p>
      </dgm:t>
    </dgm:pt>
    <dgm:pt modelId="{1A652490-27A1-46BA-971A-C453E43E23D6}" type="sibTrans" cxnId="{7868082F-A570-44CF-9A64-167F8428C4BC}">
      <dgm:prSet/>
      <dgm:spPr/>
      <dgm:t>
        <a:bodyPr/>
        <a:lstStyle/>
        <a:p>
          <a:endParaRPr lang="en-US"/>
        </a:p>
      </dgm:t>
    </dgm:pt>
    <dgm:pt modelId="{881F701E-EC77-4E5E-9125-83841656E1E8}" type="pres">
      <dgm:prSet presAssocID="{0A4D3881-BE92-434F-BBBC-41DC91455B76}" presName="cycle" presStyleCnt="0">
        <dgm:presLayoutVars>
          <dgm:chMax val="1"/>
          <dgm:dir/>
          <dgm:animLvl val="ctr"/>
          <dgm:resizeHandles val="exact"/>
        </dgm:presLayoutVars>
      </dgm:prSet>
      <dgm:spPr/>
      <dgm:t>
        <a:bodyPr/>
        <a:lstStyle/>
        <a:p>
          <a:endParaRPr lang="en-US"/>
        </a:p>
      </dgm:t>
    </dgm:pt>
    <dgm:pt modelId="{61245EA0-7B6E-4B41-BBCE-9F6520057654}" type="pres">
      <dgm:prSet presAssocID="{33C1219B-1D12-495C-B121-FB8491CD55CF}" presName="centerShape" presStyleLbl="node0" presStyleIdx="0" presStyleCnt="1"/>
      <dgm:spPr/>
      <dgm:t>
        <a:bodyPr/>
        <a:lstStyle/>
        <a:p>
          <a:endParaRPr lang="en-US"/>
        </a:p>
      </dgm:t>
    </dgm:pt>
    <dgm:pt modelId="{73A1CA1E-816C-4ED7-B954-80F3CEF14F49}" type="pres">
      <dgm:prSet presAssocID="{41582A4C-DC4E-441C-8662-30002F758F22}" presName="parTrans" presStyleLbl="bgSibTrans2D1" presStyleIdx="0" presStyleCnt="3"/>
      <dgm:spPr/>
      <dgm:t>
        <a:bodyPr/>
        <a:lstStyle/>
        <a:p>
          <a:endParaRPr lang="en-US"/>
        </a:p>
      </dgm:t>
    </dgm:pt>
    <dgm:pt modelId="{FE51041D-219E-433D-BDFF-DCF2C91D5B9F}" type="pres">
      <dgm:prSet presAssocID="{73A56B81-33A9-4898-B659-FD03E911C133}" presName="node" presStyleLbl="node1" presStyleIdx="0" presStyleCnt="3">
        <dgm:presLayoutVars>
          <dgm:bulletEnabled val="1"/>
        </dgm:presLayoutVars>
      </dgm:prSet>
      <dgm:spPr/>
      <dgm:t>
        <a:bodyPr/>
        <a:lstStyle/>
        <a:p>
          <a:endParaRPr lang="en-US"/>
        </a:p>
      </dgm:t>
    </dgm:pt>
    <dgm:pt modelId="{68CBA07E-278A-4470-ADA3-F76528BAB395}" type="pres">
      <dgm:prSet presAssocID="{4AAF8579-7860-4A53-91DD-1AC0F9682FE8}" presName="parTrans" presStyleLbl="bgSibTrans2D1" presStyleIdx="1" presStyleCnt="3"/>
      <dgm:spPr/>
      <dgm:t>
        <a:bodyPr/>
        <a:lstStyle/>
        <a:p>
          <a:endParaRPr lang="en-US"/>
        </a:p>
      </dgm:t>
    </dgm:pt>
    <dgm:pt modelId="{6E1A3B81-685F-448B-AE62-7DE56EE3B5C1}" type="pres">
      <dgm:prSet presAssocID="{15F12633-2557-42B6-91D1-A5DFA78053EF}" presName="node" presStyleLbl="node1" presStyleIdx="1" presStyleCnt="3">
        <dgm:presLayoutVars>
          <dgm:bulletEnabled val="1"/>
        </dgm:presLayoutVars>
      </dgm:prSet>
      <dgm:spPr/>
      <dgm:t>
        <a:bodyPr/>
        <a:lstStyle/>
        <a:p>
          <a:endParaRPr lang="en-US"/>
        </a:p>
      </dgm:t>
    </dgm:pt>
    <dgm:pt modelId="{F075D5C7-5795-4E96-9565-18D59817BEE9}" type="pres">
      <dgm:prSet presAssocID="{53ED6A82-1765-4E7E-9447-69979E0FE7AB}" presName="parTrans" presStyleLbl="bgSibTrans2D1" presStyleIdx="2" presStyleCnt="3"/>
      <dgm:spPr/>
      <dgm:t>
        <a:bodyPr/>
        <a:lstStyle/>
        <a:p>
          <a:endParaRPr lang="en-US"/>
        </a:p>
      </dgm:t>
    </dgm:pt>
    <dgm:pt modelId="{9D1113EE-65CC-4B37-A667-620C19E29E5D}" type="pres">
      <dgm:prSet presAssocID="{5780D2F4-42D5-4B7E-8996-C29A4C53F732}" presName="node" presStyleLbl="node1" presStyleIdx="2" presStyleCnt="3">
        <dgm:presLayoutVars>
          <dgm:bulletEnabled val="1"/>
        </dgm:presLayoutVars>
      </dgm:prSet>
      <dgm:spPr/>
      <dgm:t>
        <a:bodyPr/>
        <a:lstStyle/>
        <a:p>
          <a:endParaRPr lang="en-US"/>
        </a:p>
      </dgm:t>
    </dgm:pt>
  </dgm:ptLst>
  <dgm:cxnLst>
    <dgm:cxn modelId="{FB933311-FA02-4A3A-AEB5-7FA555749E91}" srcId="{33C1219B-1D12-495C-B121-FB8491CD55CF}" destId="{73A56B81-33A9-4898-B659-FD03E911C133}" srcOrd="0" destOrd="0" parTransId="{41582A4C-DC4E-441C-8662-30002F758F22}" sibTransId="{A0C8B554-70D2-4F32-BD98-250CCCE51E54}"/>
    <dgm:cxn modelId="{D6F6E5C7-A9A8-44AC-8B10-DF79DBBF28F3}" type="presOf" srcId="{15F12633-2557-42B6-91D1-A5DFA78053EF}" destId="{6E1A3B81-685F-448B-AE62-7DE56EE3B5C1}" srcOrd="0" destOrd="0" presId="urn:microsoft.com/office/officeart/2005/8/layout/radial4"/>
    <dgm:cxn modelId="{7868082F-A570-44CF-9A64-167F8428C4BC}" srcId="{33C1219B-1D12-495C-B121-FB8491CD55CF}" destId="{5780D2F4-42D5-4B7E-8996-C29A4C53F732}" srcOrd="2" destOrd="0" parTransId="{53ED6A82-1765-4E7E-9447-69979E0FE7AB}" sibTransId="{1A652490-27A1-46BA-971A-C453E43E23D6}"/>
    <dgm:cxn modelId="{A7861E2F-23E5-44B2-831A-232FC8DDF9C3}" type="presOf" srcId="{0A4D3881-BE92-434F-BBBC-41DC91455B76}" destId="{881F701E-EC77-4E5E-9125-83841656E1E8}" srcOrd="0" destOrd="0" presId="urn:microsoft.com/office/officeart/2005/8/layout/radial4"/>
    <dgm:cxn modelId="{BB7339FE-A214-4BA6-B7E4-265257DC2597}" type="presOf" srcId="{41582A4C-DC4E-441C-8662-30002F758F22}" destId="{73A1CA1E-816C-4ED7-B954-80F3CEF14F49}" srcOrd="0" destOrd="0" presId="urn:microsoft.com/office/officeart/2005/8/layout/radial4"/>
    <dgm:cxn modelId="{47DA873C-C8D7-48B8-B946-E8BADF8ECF34}" type="presOf" srcId="{4AAF8579-7860-4A53-91DD-1AC0F9682FE8}" destId="{68CBA07E-278A-4470-ADA3-F76528BAB395}" srcOrd="0" destOrd="0" presId="urn:microsoft.com/office/officeart/2005/8/layout/radial4"/>
    <dgm:cxn modelId="{2F97104A-EBF4-489E-B02D-80D55288D009}" type="presOf" srcId="{73A56B81-33A9-4898-B659-FD03E911C133}" destId="{FE51041D-219E-433D-BDFF-DCF2C91D5B9F}" srcOrd="0" destOrd="0" presId="urn:microsoft.com/office/officeart/2005/8/layout/radial4"/>
    <dgm:cxn modelId="{9EC0C2DF-C99B-4132-B61F-2C6A65E4A80A}" type="presOf" srcId="{53ED6A82-1765-4E7E-9447-69979E0FE7AB}" destId="{F075D5C7-5795-4E96-9565-18D59817BEE9}" srcOrd="0" destOrd="0" presId="urn:microsoft.com/office/officeart/2005/8/layout/radial4"/>
    <dgm:cxn modelId="{9116BAE1-C1C8-4D21-8A4C-C7EEFBF69D5F}" srcId="{33C1219B-1D12-495C-B121-FB8491CD55CF}" destId="{15F12633-2557-42B6-91D1-A5DFA78053EF}" srcOrd="1" destOrd="0" parTransId="{4AAF8579-7860-4A53-91DD-1AC0F9682FE8}" sibTransId="{5A6FC67E-05D5-4262-8900-3E09260F7556}"/>
    <dgm:cxn modelId="{A06B3D95-7E8B-4DFE-85C9-F25CBF23C591}" srcId="{0A4D3881-BE92-434F-BBBC-41DC91455B76}" destId="{33C1219B-1D12-495C-B121-FB8491CD55CF}" srcOrd="0" destOrd="0" parTransId="{A1D47C9A-19CB-4517-A2EC-E85CAD8EBF6C}" sibTransId="{8106212E-5B9D-4182-878E-80DF5ABAF4F0}"/>
    <dgm:cxn modelId="{E97126ED-6346-46A9-BAE5-6DE91A8C819F}" type="presOf" srcId="{33C1219B-1D12-495C-B121-FB8491CD55CF}" destId="{61245EA0-7B6E-4B41-BBCE-9F6520057654}" srcOrd="0" destOrd="0" presId="urn:microsoft.com/office/officeart/2005/8/layout/radial4"/>
    <dgm:cxn modelId="{FDBA5D01-D0D1-4978-93E4-DD87F27B8C63}" type="presOf" srcId="{5780D2F4-42D5-4B7E-8996-C29A4C53F732}" destId="{9D1113EE-65CC-4B37-A667-620C19E29E5D}" srcOrd="0" destOrd="0" presId="urn:microsoft.com/office/officeart/2005/8/layout/radial4"/>
    <dgm:cxn modelId="{3D4A3702-9C1A-4109-AD80-52EC0E41DF3F}" type="presParOf" srcId="{881F701E-EC77-4E5E-9125-83841656E1E8}" destId="{61245EA0-7B6E-4B41-BBCE-9F6520057654}" srcOrd="0" destOrd="0" presId="urn:microsoft.com/office/officeart/2005/8/layout/radial4"/>
    <dgm:cxn modelId="{DC06695C-960D-4742-9D31-C49B11009597}" type="presParOf" srcId="{881F701E-EC77-4E5E-9125-83841656E1E8}" destId="{73A1CA1E-816C-4ED7-B954-80F3CEF14F49}" srcOrd="1" destOrd="0" presId="urn:microsoft.com/office/officeart/2005/8/layout/radial4"/>
    <dgm:cxn modelId="{A2DDEAC0-C560-4EF9-978E-32D80C9FE748}" type="presParOf" srcId="{881F701E-EC77-4E5E-9125-83841656E1E8}" destId="{FE51041D-219E-433D-BDFF-DCF2C91D5B9F}" srcOrd="2" destOrd="0" presId="urn:microsoft.com/office/officeart/2005/8/layout/radial4"/>
    <dgm:cxn modelId="{543B950A-9AD1-4445-BACD-8EF92B83D5E5}" type="presParOf" srcId="{881F701E-EC77-4E5E-9125-83841656E1E8}" destId="{68CBA07E-278A-4470-ADA3-F76528BAB395}" srcOrd="3" destOrd="0" presId="urn:microsoft.com/office/officeart/2005/8/layout/radial4"/>
    <dgm:cxn modelId="{09CC3972-EA9D-4A67-83E2-B9D088DA7D20}" type="presParOf" srcId="{881F701E-EC77-4E5E-9125-83841656E1E8}" destId="{6E1A3B81-685F-448B-AE62-7DE56EE3B5C1}" srcOrd="4" destOrd="0" presId="urn:microsoft.com/office/officeart/2005/8/layout/radial4"/>
    <dgm:cxn modelId="{CA530119-C05C-4837-8599-088CDDCA1EF7}" type="presParOf" srcId="{881F701E-EC77-4E5E-9125-83841656E1E8}" destId="{F075D5C7-5795-4E96-9565-18D59817BEE9}" srcOrd="5" destOrd="0" presId="urn:microsoft.com/office/officeart/2005/8/layout/radial4"/>
    <dgm:cxn modelId="{E1BF398A-8227-4913-B03E-8530252A0703}" type="presParOf" srcId="{881F701E-EC77-4E5E-9125-83841656E1E8}" destId="{9D1113EE-65CC-4B37-A667-620C19E29E5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45EA0-7B6E-4B41-BBCE-9F6520057654}">
      <dsp:nvSpPr>
        <dsp:cNvPr id="0" name=""/>
        <dsp:cNvSpPr/>
      </dsp:nvSpPr>
      <dsp:spPr>
        <a:xfrm>
          <a:off x="2155507" y="2277603"/>
          <a:ext cx="1784985" cy="178498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IBM</a:t>
          </a:r>
        </a:p>
        <a:p>
          <a:pPr lvl="0" algn="ctr" defTabSz="1111250">
            <a:lnSpc>
              <a:spcPct val="90000"/>
            </a:lnSpc>
            <a:spcBef>
              <a:spcPct val="0"/>
            </a:spcBef>
            <a:spcAft>
              <a:spcPct val="35000"/>
            </a:spcAft>
          </a:pPr>
          <a:r>
            <a:rPr lang="en-US" sz="2500" kern="1200" dirty="0" smtClean="0"/>
            <a:t>Larval dispersal</a:t>
          </a:r>
          <a:endParaRPr lang="en-US" sz="2500" kern="1200" dirty="0"/>
        </a:p>
      </dsp:txBody>
      <dsp:txXfrm>
        <a:off x="2416912" y="2539008"/>
        <a:ext cx="1262175" cy="1262175"/>
      </dsp:txXfrm>
    </dsp:sp>
    <dsp:sp modelId="{73A1CA1E-816C-4ED7-B954-80F3CEF14F49}">
      <dsp:nvSpPr>
        <dsp:cNvPr id="0" name=""/>
        <dsp:cNvSpPr/>
      </dsp:nvSpPr>
      <dsp:spPr>
        <a:xfrm rot="12900000">
          <a:off x="871449" y="1920360"/>
          <a:ext cx="1510013" cy="5087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51041D-219E-433D-BDFF-DCF2C91D5B9F}">
      <dsp:nvSpPr>
        <dsp:cNvPr id="0" name=""/>
        <dsp:cNvSpPr/>
      </dsp:nvSpPr>
      <dsp:spPr>
        <a:xfrm>
          <a:off x="160123" y="1063372"/>
          <a:ext cx="1695735" cy="1356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Seascape</a:t>
          </a:r>
        </a:p>
        <a:p>
          <a:pPr lvl="0" algn="ctr" defTabSz="711200">
            <a:lnSpc>
              <a:spcPct val="90000"/>
            </a:lnSpc>
            <a:spcBef>
              <a:spcPct val="0"/>
            </a:spcBef>
            <a:spcAft>
              <a:spcPct val="35000"/>
            </a:spcAft>
          </a:pPr>
          <a:r>
            <a:rPr lang="en-US" sz="1600" kern="1200" dirty="0" smtClean="0"/>
            <a:t>Habitat boundaries, production and settlement nodes</a:t>
          </a:r>
          <a:endParaRPr lang="en-US" sz="1600" kern="1200" dirty="0"/>
        </a:p>
      </dsp:txBody>
      <dsp:txXfrm>
        <a:off x="199856" y="1103105"/>
        <a:ext cx="1616269" cy="1277122"/>
      </dsp:txXfrm>
    </dsp:sp>
    <dsp:sp modelId="{68CBA07E-278A-4470-ADA3-F76528BAB395}">
      <dsp:nvSpPr>
        <dsp:cNvPr id="0" name=""/>
        <dsp:cNvSpPr/>
      </dsp:nvSpPr>
      <dsp:spPr>
        <a:xfrm rot="16200000">
          <a:off x="2292993" y="1180352"/>
          <a:ext cx="1510013" cy="5087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1A3B81-685F-448B-AE62-7DE56EE3B5C1}">
      <dsp:nvSpPr>
        <dsp:cNvPr id="0" name=""/>
        <dsp:cNvSpPr/>
      </dsp:nvSpPr>
      <dsp:spPr>
        <a:xfrm>
          <a:off x="2200132" y="1411"/>
          <a:ext cx="1695735" cy="1356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Oceanography</a:t>
          </a:r>
        </a:p>
        <a:p>
          <a:pPr lvl="0" algn="ctr" defTabSz="711200">
            <a:lnSpc>
              <a:spcPct val="90000"/>
            </a:lnSpc>
            <a:spcBef>
              <a:spcPct val="0"/>
            </a:spcBef>
            <a:spcAft>
              <a:spcPct val="35000"/>
            </a:spcAft>
          </a:pPr>
          <a:r>
            <a:rPr lang="en-US" sz="1600" kern="1200" dirty="0" smtClean="0"/>
            <a:t>Currents (ROMS)</a:t>
          </a:r>
        </a:p>
        <a:p>
          <a:pPr lvl="0" algn="ctr" defTabSz="711200">
            <a:lnSpc>
              <a:spcPct val="90000"/>
            </a:lnSpc>
            <a:spcBef>
              <a:spcPct val="0"/>
            </a:spcBef>
            <a:spcAft>
              <a:spcPct val="35000"/>
            </a:spcAft>
          </a:pPr>
          <a:r>
            <a:rPr lang="en-US" sz="1600" kern="1200" dirty="0" smtClean="0"/>
            <a:t>T/S, pH, etc. (HYCOM, Field)</a:t>
          </a:r>
          <a:endParaRPr lang="en-US" sz="1600" kern="1200" dirty="0"/>
        </a:p>
      </dsp:txBody>
      <dsp:txXfrm>
        <a:off x="2239865" y="41144"/>
        <a:ext cx="1616269" cy="1277122"/>
      </dsp:txXfrm>
    </dsp:sp>
    <dsp:sp modelId="{F075D5C7-5795-4E96-9565-18D59817BEE9}">
      <dsp:nvSpPr>
        <dsp:cNvPr id="0" name=""/>
        <dsp:cNvSpPr/>
      </dsp:nvSpPr>
      <dsp:spPr>
        <a:xfrm rot="19500000">
          <a:off x="3714536" y="1920360"/>
          <a:ext cx="1510013" cy="5087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1113EE-65CC-4B37-A667-620C19E29E5D}">
      <dsp:nvSpPr>
        <dsp:cNvPr id="0" name=""/>
        <dsp:cNvSpPr/>
      </dsp:nvSpPr>
      <dsp:spPr>
        <a:xfrm>
          <a:off x="4240140" y="1063372"/>
          <a:ext cx="1695735" cy="1356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Biology</a:t>
          </a:r>
        </a:p>
        <a:p>
          <a:pPr lvl="0" algn="ctr" defTabSz="711200">
            <a:lnSpc>
              <a:spcPct val="90000"/>
            </a:lnSpc>
            <a:spcBef>
              <a:spcPct val="0"/>
            </a:spcBef>
            <a:spcAft>
              <a:spcPct val="35000"/>
            </a:spcAft>
          </a:pPr>
          <a:r>
            <a:rPr lang="en-US" sz="1600" kern="1200" dirty="0" smtClean="0"/>
            <a:t>Production, egg and larval behavior, habitat characteristics</a:t>
          </a:r>
          <a:endParaRPr lang="en-US" sz="1600" kern="1200" dirty="0"/>
        </a:p>
      </dsp:txBody>
      <dsp:txXfrm>
        <a:off x="4279873" y="1103105"/>
        <a:ext cx="1616269" cy="127712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55A930-3A25-4BF7-B005-0C61832524A4}" type="datetimeFigureOut">
              <a:rPr lang="en-US" smtClean="0"/>
              <a:pPr/>
              <a:t>7/12/2012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1FFDD0-3812-450A-9D52-39E4620D71DB}" type="slidenum">
              <a:rPr lang="en-US" smtClean="0"/>
              <a:pPr/>
              <a:t>‹#›</a:t>
            </a:fld>
            <a:endParaRPr lang="en-US"/>
          </a:p>
        </p:txBody>
      </p:sp>
    </p:spTree>
    <p:extLst>
      <p:ext uri="{BB962C8B-B14F-4D97-AF65-F5344CB8AC3E}">
        <p14:creationId xmlns:p14="http://schemas.microsoft.com/office/powerpoint/2010/main" val="579568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do I want to say here?</a:t>
            </a:r>
          </a:p>
          <a:p>
            <a:r>
              <a:rPr lang="en-US" dirty="0" smtClean="0"/>
              <a:t>Reefs between 30-100 meters</a:t>
            </a:r>
          </a:p>
          <a:p>
            <a:endParaRPr lang="en-US" dirty="0" smtClean="0"/>
          </a:p>
          <a:p>
            <a:endParaRPr lang="en-US" dirty="0" smtClean="0"/>
          </a:p>
          <a:p>
            <a:r>
              <a:rPr lang="en-US" b="1" dirty="0" smtClean="0"/>
              <a:t>SLIDE</a:t>
            </a:r>
            <a:r>
              <a:rPr lang="en-US" b="1" baseline="0" dirty="0" smtClean="0"/>
              <a:t> OF REEFSLOPE</a:t>
            </a:r>
            <a:endParaRPr lang="en-US" b="1" dirty="0"/>
          </a:p>
        </p:txBody>
      </p:sp>
      <p:sp>
        <p:nvSpPr>
          <p:cNvPr id="4" name="Slide Number Placeholder 3"/>
          <p:cNvSpPr>
            <a:spLocks noGrp="1"/>
          </p:cNvSpPr>
          <p:nvPr>
            <p:ph type="sldNum" sz="quarter" idx="10"/>
          </p:nvPr>
        </p:nvSpPr>
        <p:spPr/>
        <p:txBody>
          <a:bodyPr/>
          <a:lstStyle/>
          <a:p>
            <a:fld id="{581FFDD0-3812-450A-9D52-39E4620D71DB}"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a:t>
            </a:r>
            <a:r>
              <a:rPr lang="en-US" b="1" baseline="0" dirty="0" smtClean="0"/>
              <a:t> central hypothesis of this proposal is that mesophotic coral ecosystems may impart resilience to Caribbean coral populations, and possibly serve as a refuge for compromised shallow coral populations.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order to test this hypothesis, I will use a biophysical model of larval dispersal to look at the strength and direction of connectivity pathways between shallow and deep habitats.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most of the model structure has already been constructed by Claire Paris, </a:t>
            </a:r>
            <a:r>
              <a:rPr lang="en-US" baseline="0" dirty="0" err="1" smtClean="0"/>
              <a:t>Aswhanth</a:t>
            </a:r>
            <a:r>
              <a:rPr lang="en-US" baseline="0" dirty="0" smtClean="0"/>
              <a:t> </a:t>
            </a:r>
            <a:r>
              <a:rPr lang="en-US" dirty="0" err="1" smtClean="0"/>
              <a:t>Srinivasan</a:t>
            </a:r>
            <a:r>
              <a:rPr lang="en-US" dirty="0" smtClean="0"/>
              <a:t> and others. I will be </a:t>
            </a:r>
            <a:r>
              <a:rPr lang="en-US" dirty="0" err="1" smtClean="0"/>
              <a:t>parameterizing</a:t>
            </a:r>
            <a:r>
              <a:rPr lang="en-US" dirty="0" smtClean="0"/>
              <a:t> this model with empirical</a:t>
            </a:r>
            <a:r>
              <a:rPr lang="en-US" baseline="0" dirty="0" smtClean="0"/>
              <a:t> data and refining components of the model for my purposes.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do this there are four major components I am focusing 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First, I need to investigate if deep populations are reproducing, and at what magnitudes compared to shallow populations. Magnitude of production can significantly effect the size and shape of dispersal probability distributions (</a:t>
            </a:r>
            <a:r>
              <a:rPr lang="en-US" baseline="0" dirty="0" err="1" smtClean="0"/>
              <a:t>Boltsman</a:t>
            </a:r>
            <a:r>
              <a:rPr lang="en-US" baseline="0" dirty="0" smtClean="0"/>
              <a:t> et al. 2009, </a:t>
            </a:r>
            <a:r>
              <a:rPr lang="en-US" baseline="0" dirty="0" err="1" smtClean="0"/>
              <a:t>Gallego</a:t>
            </a:r>
            <a:r>
              <a:rPr lang="en-US" baseline="0" dirty="0" smtClean="0"/>
              <a:t> and North 2009, Scott et al 2006).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initial conditions such as egg or larval rising or sinking rates and active swimming behavior affect vertical position of those particles in the water column. Studies by Paris and Cowen (2004) and Paris (2007) have shown that vertical distribution of eggs or larvae in the water column has implications to dispersal because particles are subject to differing flow-</a:t>
            </a:r>
            <a:r>
              <a:rPr lang="en-US" baseline="0" dirty="0" err="1" smtClean="0"/>
              <a:t>velocites</a:t>
            </a:r>
            <a:r>
              <a:rPr lang="en-US" baseline="0" dirty="0" smtClean="0"/>
              <a:t>, temperatures, salinities, etc. that can effect their dispersal direction and speed.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will also need to look at mesophotic habitat</a:t>
            </a:r>
            <a:r>
              <a:rPr lang="en-US" baseline="0" dirty="0" smtClean="0"/>
              <a:t> </a:t>
            </a:r>
            <a:r>
              <a:rPr lang="en-US" dirty="0" smtClean="0"/>
              <a:t>boundaries, size and quality. This data will</a:t>
            </a:r>
            <a:r>
              <a:rPr lang="en-US" baseline="0" dirty="0" smtClean="0"/>
              <a:t> be synthesized with the previously mentioned production data to create larval production models and delineate source and recruitment nodes.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These three objectives are important pieces of novel research on their own, however I plan to synthesize them in the parameterization of a coupled biophysical dispersal and connectivity model, capable of addressing my initial hypothesis.]</a:t>
            </a:r>
            <a:endParaRPr lang="en-US" dirty="0"/>
          </a:p>
        </p:txBody>
      </p:sp>
      <p:sp>
        <p:nvSpPr>
          <p:cNvPr id="4" name="Slide Number Placeholder 3"/>
          <p:cNvSpPr>
            <a:spLocks noGrp="1"/>
          </p:cNvSpPr>
          <p:nvPr>
            <p:ph type="sldNum" sz="quarter" idx="10"/>
          </p:nvPr>
        </p:nvSpPr>
        <p:spPr/>
        <p:txBody>
          <a:bodyPr/>
          <a:lstStyle/>
          <a:p>
            <a:fld id="{581FFDD0-3812-450A-9D52-39E4620D71DB}"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study sites</a:t>
            </a:r>
            <a:r>
              <a:rPr lang="en-US" baseline="0" dirty="0" smtClean="0"/>
              <a:t> are shallow and mesophotic reefs around the islands of St. Thomas and St. John. Just to go over some of the basic characteristics of these islands and their adjacent marine environments, the islands are populated and there is extensive coastal development, especially on St. Thomas. However, there are large terrestrial and marine protected areas.</a:t>
            </a:r>
          </a:p>
          <a:p>
            <a:endParaRPr lang="en-US" baseline="0" dirty="0" smtClean="0"/>
          </a:p>
          <a:p>
            <a:r>
              <a:rPr lang="en-US" b="1" baseline="0" dirty="0" smtClean="0"/>
              <a:t>vector map</a:t>
            </a:r>
          </a:p>
          <a:p>
            <a:r>
              <a:rPr lang="en-US" b="1" baseline="0" dirty="0" smtClean="0"/>
              <a:t>	blue areas shallower than the drop off can be considered mesophotic, which means they are between 30-150 meters in depth</a:t>
            </a:r>
          </a:p>
          <a:p>
            <a:endParaRPr lang="en-US" dirty="0"/>
          </a:p>
        </p:txBody>
      </p:sp>
      <p:sp>
        <p:nvSpPr>
          <p:cNvPr id="4" name="Slide Number Placeholder 3"/>
          <p:cNvSpPr>
            <a:spLocks noGrp="1"/>
          </p:cNvSpPr>
          <p:nvPr>
            <p:ph type="sldNum" sz="quarter" idx="10"/>
          </p:nvPr>
        </p:nvSpPr>
        <p:spPr/>
        <p:txBody>
          <a:bodyPr/>
          <a:lstStyle/>
          <a:p>
            <a:fld id="{581FFDD0-3812-450A-9D52-39E4620D71DB}"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There are two target species in this study.</a:t>
            </a:r>
          </a:p>
          <a:p>
            <a:endParaRPr lang="en-US" baseline="0" dirty="0" smtClean="0"/>
          </a:p>
          <a:p>
            <a:r>
              <a:rPr lang="en-US" b="1" baseline="0" dirty="0" smtClean="0"/>
              <a:t>They are being targeted due to their abundance and reef-building characteristics in both shallow areas and at depth, and because of their and differing sexual strategies.</a:t>
            </a:r>
          </a:p>
          <a:p>
            <a:endParaRPr lang="en-US" baseline="0" dirty="0" smtClean="0"/>
          </a:p>
          <a:p>
            <a:endParaRPr lang="en-US" baseline="0" dirty="0" smtClean="0"/>
          </a:p>
          <a:p>
            <a:r>
              <a:rPr lang="en-US" b="1" baseline="0" dirty="0" smtClean="0"/>
              <a:t>reproduction</a:t>
            </a:r>
            <a:r>
              <a:rPr lang="en-US" baseline="0" dirty="0" smtClean="0"/>
              <a:t> info:</a:t>
            </a:r>
          </a:p>
          <a:p>
            <a:r>
              <a:rPr lang="en-US" dirty="0" smtClean="0"/>
              <a:t>The two target corals</a:t>
            </a:r>
            <a:r>
              <a:rPr lang="en-US" baseline="0" dirty="0" smtClean="0"/>
              <a:t> have different sexual strategies. M faveolata is a simultaneously hermaphroditic broadcast spawner, and once, or possibly twice, a year colonies release egg and sperm bundles into the water column, where they float to the surface, break up, fertilize one-another and develop into planula larvae. This happens about one week after full moon in late summer. (</a:t>
            </a:r>
            <a:r>
              <a:rPr lang="en-US" baseline="0" dirty="0" err="1" smtClean="0"/>
              <a:t>Szmant</a:t>
            </a:r>
            <a:r>
              <a:rPr lang="en-US" baseline="0" dirty="0" smtClean="0"/>
              <a:t>…)</a:t>
            </a:r>
          </a:p>
          <a:p>
            <a:endParaRPr lang="en-US" baseline="0" dirty="0" smtClean="0"/>
          </a:p>
          <a:p>
            <a:r>
              <a:rPr lang="en-US" baseline="0" dirty="0" smtClean="0"/>
              <a:t>P astreoides is a brooding coral. Brooders internally fertilize eggs from sperm released into the water column and release fully developed planula larvae. Brooders like p astreoides tend to have extended reproductive seasons, and p astreoides release larvae from April until as late as September, with peak release occurring around new moons of April and May (</a:t>
            </a:r>
            <a:r>
              <a:rPr lang="en-US" baseline="0" dirty="0" err="1" smtClean="0"/>
              <a:t>Mcguire</a:t>
            </a:r>
            <a:r>
              <a:rPr lang="en-US" baseline="0" dirty="0" smtClean="0"/>
              <a:t> 1998). It is generally believed that because brooders release competent larvae, and broadcasted larvae need time to develop, that brooders have shorter dispersal probabilities than broadcasters.</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581FFDD0-3812-450A-9D52-39E4620D71DB}"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2D9C7-6A23-47E6-B58E-C202D61A0843}" type="slidenum">
              <a:rPr lang="en-US" smtClean="0"/>
              <a:t>8</a:t>
            </a:fld>
            <a:endParaRPr lang="en-US"/>
          </a:p>
        </p:txBody>
      </p:sp>
    </p:spTree>
    <p:extLst>
      <p:ext uri="{BB962C8B-B14F-4D97-AF65-F5344CB8AC3E}">
        <p14:creationId xmlns:p14="http://schemas.microsoft.com/office/powerpoint/2010/main" val="2515695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2D9C7-6A23-47E6-B58E-C202D61A0843}" type="slidenum">
              <a:rPr lang="en-US" smtClean="0"/>
              <a:t>10</a:t>
            </a:fld>
            <a:endParaRPr lang="en-US"/>
          </a:p>
        </p:txBody>
      </p:sp>
    </p:spTree>
    <p:extLst>
      <p:ext uri="{BB962C8B-B14F-4D97-AF65-F5344CB8AC3E}">
        <p14:creationId xmlns:p14="http://schemas.microsoft.com/office/powerpoint/2010/main" val="2818520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2D9C7-6A23-47E6-B58E-C202D61A0843}" type="slidenum">
              <a:rPr lang="en-US" smtClean="0"/>
              <a:t>11</a:t>
            </a:fld>
            <a:endParaRPr lang="en-US"/>
          </a:p>
        </p:txBody>
      </p:sp>
    </p:spTree>
    <p:extLst>
      <p:ext uri="{BB962C8B-B14F-4D97-AF65-F5344CB8AC3E}">
        <p14:creationId xmlns:p14="http://schemas.microsoft.com/office/powerpoint/2010/main" val="1776177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Initial dispersion from mass spawning – </a:t>
            </a:r>
            <a:r>
              <a:rPr lang="en-US" b="0" dirty="0" smtClean="0"/>
              <a:t>based</a:t>
            </a:r>
            <a:r>
              <a:rPr lang="en-US" b="0" baseline="0" dirty="0" smtClean="0"/>
              <a:t> on observation. Not done before. (AND from mesophotic habitats)</a:t>
            </a:r>
          </a:p>
          <a:p>
            <a:endParaRPr lang="en-US" b="0" baseline="0" dirty="0" smtClean="0"/>
          </a:p>
          <a:p>
            <a:r>
              <a:rPr lang="en-US" b="0" baseline="0" dirty="0" smtClean="0"/>
              <a:t>Mesophotic areas.</a:t>
            </a:r>
          </a:p>
          <a:p>
            <a:endParaRPr lang="en-US" b="0" baseline="0" dirty="0" smtClean="0"/>
          </a:p>
          <a:p>
            <a:r>
              <a:rPr lang="en-US" b="0" baseline="0" dirty="0" err="1" smtClean="0"/>
              <a:t>Baums</a:t>
            </a:r>
            <a:r>
              <a:rPr lang="en-US" b="0" baseline="0" dirty="0" smtClean="0"/>
              <a:t> et al -- </a:t>
            </a:r>
            <a:endParaRPr lang="en-US" b="1" dirty="0"/>
          </a:p>
        </p:txBody>
      </p:sp>
      <p:sp>
        <p:nvSpPr>
          <p:cNvPr id="4" name="Slide Number Placeholder 3"/>
          <p:cNvSpPr>
            <a:spLocks noGrp="1"/>
          </p:cNvSpPr>
          <p:nvPr>
            <p:ph type="sldNum" sz="quarter" idx="10"/>
          </p:nvPr>
        </p:nvSpPr>
        <p:spPr/>
        <p:txBody>
          <a:bodyPr/>
          <a:lstStyle/>
          <a:p>
            <a:fld id="{581FFDD0-3812-450A-9D52-39E4620D71DB}"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8D4804-0AA9-4DF6-A454-860A4B07F60E}"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8D4804-0AA9-4DF6-A454-860A4B07F60E}"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8D4804-0AA9-4DF6-A454-860A4B07F60E}"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8D4804-0AA9-4DF6-A454-860A4B07F60E}" type="datetimeFigureOut">
              <a:rPr lang="en-US" smtClean="0"/>
              <a:pPr/>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8D4804-0AA9-4DF6-A454-860A4B07F60E}" type="datetimeFigureOut">
              <a:rPr lang="en-US" smtClean="0"/>
              <a:pPr/>
              <a:t>7/12/2012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8D4804-0AA9-4DF6-A454-860A4B07F60E}" type="datetimeFigureOut">
              <a:rPr lang="en-US" smtClean="0"/>
              <a:pPr/>
              <a:t>7/12/2012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D4804-0AA9-4DF6-A454-860A4B07F60E}" type="datetimeFigureOut">
              <a:rPr lang="en-US" smtClean="0"/>
              <a:pPr/>
              <a:t>7/12/2012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D4804-0AA9-4DF6-A454-860A4B07F60E}" type="datetimeFigureOut">
              <a:rPr lang="en-US" smtClean="0"/>
              <a:pPr/>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D4804-0AA9-4DF6-A454-860A4B07F60E}" type="datetimeFigureOut">
              <a:rPr lang="en-US" smtClean="0"/>
              <a:pPr/>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8D4804-0AA9-4DF6-A454-860A4B07F60E}"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8D4804-0AA9-4DF6-A454-860A4B07F60E}" type="datetimeFigureOut">
              <a:rPr lang="en-US" smtClean="0"/>
              <a:pPr/>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F5E35-BED9-498E-939E-4A16C64B91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8D4804-0AA9-4DF6-A454-860A4B07F60E}" type="datetimeFigureOut">
              <a:rPr lang="en-US" smtClean="0"/>
              <a:pPr/>
              <a:t>7/12/2012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5F5E35-BED9-498E-939E-4A16C64B91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Layout" Target="../diagrams/layout1.xml"/><Relationship Id="rId7" Type="http://schemas.openxmlformats.org/officeDocument/2006/relationships/image" Target="../media/image2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304800"/>
            <a:ext cx="6705600" cy="646331"/>
          </a:xfrm>
          <a:prstGeom prst="rect">
            <a:avLst/>
          </a:prstGeom>
          <a:noFill/>
        </p:spPr>
        <p:txBody>
          <a:bodyPr wrap="square" rtlCol="0">
            <a:spAutoFit/>
          </a:bodyPr>
          <a:lstStyle/>
          <a:p>
            <a:pPr algn="ctr"/>
            <a:endParaRPr lang="en-US" dirty="0"/>
          </a:p>
          <a:p>
            <a:endParaRPr lang="en-US" dirty="0" smtClean="0"/>
          </a:p>
        </p:txBody>
      </p:sp>
      <p:pic>
        <p:nvPicPr>
          <p:cNvPr id="38913" name="Picture 1" descr="C:\Users\Dan\Documents\Presentations\Picture1.png"/>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aintBrush/>
                    </a14:imgEffect>
                  </a14:imgLayer>
                </a14:imgProps>
              </a:ext>
            </a:extLst>
          </a:blip>
          <a:srcRect/>
          <a:stretch>
            <a:fillRect/>
          </a:stretch>
        </p:blipFill>
        <p:spPr bwMode="auto">
          <a:xfrm>
            <a:off x="2018064" y="1"/>
            <a:ext cx="5144736" cy="6858000"/>
          </a:xfrm>
          <a:prstGeom prst="rect">
            <a:avLst/>
          </a:prstGeom>
          <a:noFill/>
        </p:spPr>
      </p:pic>
      <p:sp>
        <p:nvSpPr>
          <p:cNvPr id="6" name="TextBox 5"/>
          <p:cNvSpPr txBox="1"/>
          <p:nvPr/>
        </p:nvSpPr>
        <p:spPr>
          <a:xfrm>
            <a:off x="2057400" y="3349665"/>
            <a:ext cx="5029200" cy="1159292"/>
          </a:xfrm>
          <a:prstGeom prst="rect">
            <a:avLst/>
          </a:prstGeom>
          <a:noFill/>
        </p:spPr>
        <p:txBody>
          <a:bodyPr wrap="square" rtlCol="0">
            <a:spAutoFit/>
          </a:bodyPr>
          <a:lstStyle/>
          <a:p>
            <a:pPr algn="ctr"/>
            <a:r>
              <a:rPr lang="en-US" dirty="0" smtClean="0">
                <a:solidFill>
                  <a:schemeClr val="bg1"/>
                </a:solidFill>
                <a:effectLst>
                  <a:outerShdw blurRad="38100" dist="38100" dir="2700000" algn="tl">
                    <a:srgbClr val="000000">
                      <a:alpha val="43137"/>
                    </a:srgbClr>
                  </a:outerShdw>
                </a:effectLst>
              </a:rPr>
              <a:t>Daniel Holstein</a:t>
            </a:r>
            <a:r>
              <a:rPr lang="en-US" baseline="30000" dirty="0" smtClean="0">
                <a:solidFill>
                  <a:schemeClr val="bg1"/>
                </a:solidFill>
                <a:effectLst>
                  <a:outerShdw blurRad="38100" dist="38100" dir="2700000" algn="tl">
                    <a:srgbClr val="000000">
                      <a:alpha val="43137"/>
                    </a:srgbClr>
                  </a:outerShdw>
                </a:effectLst>
              </a:rPr>
              <a:t>1</a:t>
            </a:r>
            <a:r>
              <a:rPr lang="en-US" dirty="0" smtClean="0">
                <a:solidFill>
                  <a:schemeClr val="bg1"/>
                </a:solidFill>
                <a:effectLst>
                  <a:outerShdw blurRad="38100" dist="38100" dir="2700000" algn="tl">
                    <a:srgbClr val="000000">
                      <a:alpha val="43137"/>
                    </a:srgbClr>
                  </a:outerShdw>
                </a:effectLst>
              </a:rPr>
              <a:t>, Claire B. Paris</a:t>
            </a:r>
            <a:r>
              <a:rPr lang="en-US" baseline="30000" dirty="0">
                <a:solidFill>
                  <a:schemeClr val="bg1"/>
                </a:solidFill>
                <a:effectLst>
                  <a:outerShdw blurRad="38100" dist="38100" dir="2700000" algn="tl">
                    <a:srgbClr val="000000">
                      <a:alpha val="43137"/>
                    </a:srgbClr>
                  </a:outerShdw>
                </a:effectLst>
              </a:rPr>
              <a:t>1</a:t>
            </a:r>
            <a:r>
              <a:rPr lang="en-US" dirty="0" smtClean="0">
                <a:solidFill>
                  <a:schemeClr val="bg1"/>
                </a:solidFill>
                <a:effectLst>
                  <a:outerShdw blurRad="38100" dist="38100" dir="2700000" algn="tl">
                    <a:srgbClr val="000000">
                      <a:alpha val="43137"/>
                    </a:srgbClr>
                  </a:outerShdw>
                </a:effectLst>
              </a:rPr>
              <a:t>, Tyler B. Smith</a:t>
            </a:r>
            <a:r>
              <a:rPr lang="en-US" baseline="30000" dirty="0" smtClean="0">
                <a:solidFill>
                  <a:schemeClr val="bg1"/>
                </a:solidFill>
                <a:effectLst>
                  <a:outerShdw blurRad="38100" dist="38100" dir="2700000" algn="tl">
                    <a:srgbClr val="000000">
                      <a:alpha val="43137"/>
                    </a:srgbClr>
                  </a:outerShdw>
                </a:effectLst>
              </a:rPr>
              <a:t>2 </a:t>
            </a:r>
          </a:p>
          <a:p>
            <a:pPr algn="ctr"/>
            <a:endParaRPr lang="en-US" sz="1400" baseline="30000" dirty="0">
              <a:solidFill>
                <a:schemeClr val="bg1"/>
              </a:solidFill>
              <a:effectLst>
                <a:outerShdw blurRad="38100" dist="38100" dir="2700000" algn="tl">
                  <a:srgbClr val="000000">
                    <a:alpha val="43137"/>
                  </a:srgbClr>
                </a:outerShdw>
              </a:effectLst>
            </a:endParaRPr>
          </a:p>
          <a:p>
            <a:pPr algn="ctr"/>
            <a:r>
              <a:rPr lang="en-US" sz="1400" baseline="30000" dirty="0" smtClean="0">
                <a:solidFill>
                  <a:schemeClr val="bg1"/>
                </a:solidFill>
                <a:effectLst>
                  <a:outerShdw blurRad="38100" dist="38100" dir="2700000" algn="tl">
                    <a:srgbClr val="000000">
                      <a:alpha val="43137"/>
                    </a:srgbClr>
                  </a:outerShdw>
                </a:effectLst>
              </a:rPr>
              <a:t>1</a:t>
            </a:r>
            <a:r>
              <a:rPr lang="en-US" sz="1400" dirty="0" smtClean="0">
                <a:solidFill>
                  <a:schemeClr val="bg1"/>
                </a:solidFill>
                <a:effectLst>
                  <a:outerShdw blurRad="38100" dist="38100" dir="2700000" algn="tl">
                    <a:srgbClr val="000000">
                      <a:alpha val="43137"/>
                    </a:srgbClr>
                  </a:outerShdw>
                </a:effectLst>
              </a:rPr>
              <a:t>Rosenstiel School of Marine and Atmospheric Science, University of Miami </a:t>
            </a:r>
            <a:r>
              <a:rPr lang="en-US" sz="1400" baseline="30000" dirty="0" smtClean="0">
                <a:solidFill>
                  <a:schemeClr val="bg1"/>
                </a:solidFill>
                <a:effectLst>
                  <a:outerShdw blurRad="38100" dist="38100" dir="2700000" algn="tl">
                    <a:srgbClr val="000000">
                      <a:alpha val="43137"/>
                    </a:srgbClr>
                  </a:outerShdw>
                </a:effectLst>
              </a:rPr>
              <a:t>2 </a:t>
            </a:r>
            <a:r>
              <a:rPr lang="en-US" sz="1400" dirty="0" smtClean="0">
                <a:solidFill>
                  <a:schemeClr val="bg1"/>
                </a:solidFill>
                <a:effectLst>
                  <a:outerShdw blurRad="38100" dist="38100" dir="2700000" algn="tl">
                    <a:srgbClr val="000000">
                      <a:alpha val="43137"/>
                    </a:srgbClr>
                  </a:outerShdw>
                </a:effectLst>
              </a:rPr>
              <a:t>Center for Marine and Environmental Studies, University of the Virgin Islands</a:t>
            </a:r>
          </a:p>
        </p:txBody>
      </p:sp>
      <p:sp>
        <p:nvSpPr>
          <p:cNvPr id="9" name="Title 8"/>
          <p:cNvSpPr>
            <a:spLocks noGrp="1"/>
          </p:cNvSpPr>
          <p:nvPr>
            <p:ph type="title"/>
          </p:nvPr>
        </p:nvSpPr>
        <p:spPr>
          <a:xfrm>
            <a:off x="1981200" y="1752600"/>
            <a:ext cx="5181600" cy="1143000"/>
          </a:xfrm>
        </p:spPr>
        <p:txBody>
          <a:bodyPr>
            <a:noAutofit/>
          </a:bodyPr>
          <a:lstStyle/>
          <a:p>
            <a:r>
              <a:rPr lang="en-US" sz="3600" dirty="0" smtClean="0">
                <a:solidFill>
                  <a:schemeClr val="bg1"/>
                </a:solidFill>
                <a:effectLst>
                  <a:outerShdw blurRad="38100" dist="38100" dir="2700000" algn="tl">
                    <a:srgbClr val="000000">
                      <a:alpha val="43137"/>
                    </a:srgbClr>
                  </a:outerShdw>
                </a:effectLst>
              </a:rPr>
              <a:t>Fertility in the Fathoms</a:t>
            </a:r>
            <a:br>
              <a:rPr lang="en-US" sz="3600" dirty="0" smtClean="0">
                <a:solidFill>
                  <a:schemeClr val="bg1"/>
                </a:solidFill>
                <a:effectLst>
                  <a:outerShdw blurRad="38100" dist="38100" dir="2700000" algn="tl">
                    <a:srgbClr val="000000">
                      <a:alpha val="43137"/>
                    </a:srgbClr>
                  </a:outerShdw>
                </a:effectLst>
              </a:rPr>
            </a:br>
            <a:r>
              <a:rPr lang="en-US" sz="2800" dirty="0" smtClean="0">
                <a:solidFill>
                  <a:schemeClr val="bg1"/>
                </a:solidFill>
                <a:effectLst>
                  <a:outerShdw blurRad="38100" dist="38100" dir="2700000" algn="tl">
                    <a:srgbClr val="000000">
                      <a:alpha val="43137"/>
                    </a:srgbClr>
                  </a:outerShdw>
                </a:effectLst>
              </a:rPr>
              <a:t>Mesophotic coral reproductive refugia and connectivity</a:t>
            </a:r>
            <a:r>
              <a:rPr lang="en-US" sz="4000" dirty="0" smtClean="0">
                <a:solidFill>
                  <a:schemeClr val="bg1"/>
                </a:solidFill>
              </a:rPr>
              <a:t/>
            </a:r>
            <a:br>
              <a:rPr lang="en-US" sz="4000" dirty="0" smtClean="0">
                <a:solidFill>
                  <a:schemeClr val="bg1"/>
                </a:solidFill>
              </a:rPr>
            </a:b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2000" advTm="18039"/>
    </mc:Choice>
    <mc:Fallback xmlns="">
      <p:transition spd="slow" advTm="1803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Dan\Documents\Presentations\MBF602 2011\Untitled-1 copy copy.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52400" y="2638312"/>
            <a:ext cx="7467600" cy="2772682"/>
          </a:xfrm>
          <a:prstGeom prst="rect">
            <a:avLst/>
          </a:prstGeom>
          <a:noFill/>
        </p:spPr>
      </p:pic>
      <p:cxnSp>
        <p:nvCxnSpPr>
          <p:cNvPr id="8" name="Straight Arrow Connector 7"/>
          <p:cNvCxnSpPr/>
          <p:nvPr/>
        </p:nvCxnSpPr>
        <p:spPr>
          <a:xfrm rot="5400000">
            <a:off x="2933700" y="2781300"/>
            <a:ext cx="1447800" cy="1588"/>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20" idx="2"/>
          </p:cNvCxnSpPr>
          <p:nvPr/>
        </p:nvCxnSpPr>
        <p:spPr>
          <a:xfrm rot="16200000" flipH="1">
            <a:off x="3726747" y="2509135"/>
            <a:ext cx="1536462" cy="55"/>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4380706" y="2781300"/>
            <a:ext cx="1448594" cy="794"/>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8" name="Right Brace 17"/>
          <p:cNvSpPr/>
          <p:nvPr/>
        </p:nvSpPr>
        <p:spPr>
          <a:xfrm rot="16200000">
            <a:off x="6286500" y="1943894"/>
            <a:ext cx="304800" cy="2209800"/>
          </a:xfrm>
          <a:prstGeom prst="righ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3124200" y="1676400"/>
            <a:ext cx="1048429" cy="369332"/>
          </a:xfrm>
          <a:prstGeom prst="rect">
            <a:avLst/>
          </a:prstGeom>
          <a:noFill/>
        </p:spPr>
        <p:txBody>
          <a:bodyPr wrap="none" rtlCol="0">
            <a:spAutoFit/>
          </a:bodyPr>
          <a:lstStyle/>
          <a:p>
            <a:r>
              <a:rPr lang="en-US" dirty="0" smtClean="0"/>
              <a:t>back reef</a:t>
            </a:r>
            <a:endParaRPr lang="en-US" dirty="0"/>
          </a:p>
        </p:txBody>
      </p:sp>
      <p:sp>
        <p:nvSpPr>
          <p:cNvPr id="20" name="TextBox 19"/>
          <p:cNvSpPr txBox="1"/>
          <p:nvPr/>
        </p:nvSpPr>
        <p:spPr>
          <a:xfrm>
            <a:off x="3960702" y="1371600"/>
            <a:ext cx="1068498" cy="369332"/>
          </a:xfrm>
          <a:prstGeom prst="rect">
            <a:avLst/>
          </a:prstGeom>
          <a:noFill/>
        </p:spPr>
        <p:txBody>
          <a:bodyPr wrap="none" rtlCol="0">
            <a:spAutoFit/>
          </a:bodyPr>
          <a:lstStyle/>
          <a:p>
            <a:r>
              <a:rPr lang="en-US" dirty="0" smtClean="0"/>
              <a:t>reef crest</a:t>
            </a:r>
            <a:endParaRPr lang="en-US" dirty="0"/>
          </a:p>
        </p:txBody>
      </p:sp>
      <p:sp>
        <p:nvSpPr>
          <p:cNvPr id="22" name="TextBox 21"/>
          <p:cNvSpPr txBox="1"/>
          <p:nvPr/>
        </p:nvSpPr>
        <p:spPr>
          <a:xfrm>
            <a:off x="4621445" y="1676400"/>
            <a:ext cx="941155" cy="369332"/>
          </a:xfrm>
          <a:prstGeom prst="rect">
            <a:avLst/>
          </a:prstGeom>
          <a:noFill/>
        </p:spPr>
        <p:txBody>
          <a:bodyPr wrap="none" rtlCol="0">
            <a:spAutoFit/>
          </a:bodyPr>
          <a:lstStyle/>
          <a:p>
            <a:r>
              <a:rPr lang="en-US" dirty="0" err="1" smtClean="0"/>
              <a:t>forereef</a:t>
            </a:r>
            <a:endParaRPr lang="en-US" dirty="0"/>
          </a:p>
        </p:txBody>
      </p:sp>
      <p:sp>
        <p:nvSpPr>
          <p:cNvPr id="23" name="TextBox 22"/>
          <p:cNvSpPr txBox="1"/>
          <p:nvPr/>
        </p:nvSpPr>
        <p:spPr>
          <a:xfrm>
            <a:off x="5741880" y="2210594"/>
            <a:ext cx="1468544" cy="646331"/>
          </a:xfrm>
          <a:prstGeom prst="rect">
            <a:avLst/>
          </a:prstGeom>
          <a:noFill/>
        </p:spPr>
        <p:txBody>
          <a:bodyPr wrap="none" rtlCol="0">
            <a:spAutoFit/>
          </a:bodyPr>
          <a:lstStyle/>
          <a:p>
            <a:pPr algn="ctr"/>
            <a:r>
              <a:rPr lang="en-US" dirty="0" smtClean="0"/>
              <a:t>reef slope</a:t>
            </a:r>
          </a:p>
          <a:p>
            <a:pPr algn="ctr"/>
            <a:r>
              <a:rPr lang="en-US" dirty="0" smtClean="0"/>
              <a:t>deep </a:t>
            </a:r>
            <a:r>
              <a:rPr lang="en-US" dirty="0" err="1" smtClean="0"/>
              <a:t>forereef</a:t>
            </a:r>
            <a:endParaRPr lang="en-US" dirty="0"/>
          </a:p>
        </p:txBody>
      </p:sp>
      <p:sp>
        <p:nvSpPr>
          <p:cNvPr id="24" name="Right Brace 23"/>
          <p:cNvSpPr/>
          <p:nvPr/>
        </p:nvSpPr>
        <p:spPr>
          <a:xfrm>
            <a:off x="7696200" y="3886200"/>
            <a:ext cx="228600" cy="1448594"/>
          </a:xfrm>
          <a:prstGeom prst="righ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7842041" y="4267200"/>
            <a:ext cx="1301959" cy="646331"/>
          </a:xfrm>
          <a:prstGeom prst="rect">
            <a:avLst/>
          </a:prstGeom>
          <a:noFill/>
        </p:spPr>
        <p:txBody>
          <a:bodyPr wrap="none" rtlCol="0">
            <a:spAutoFit/>
          </a:bodyPr>
          <a:lstStyle/>
          <a:p>
            <a:pPr algn="ctr"/>
            <a:r>
              <a:rPr lang="en-US" dirty="0" smtClean="0"/>
              <a:t>Mesophotic</a:t>
            </a:r>
          </a:p>
          <a:p>
            <a:pPr algn="ctr"/>
            <a:r>
              <a:rPr lang="en-US" dirty="0" smtClean="0"/>
              <a:t>zone</a:t>
            </a:r>
            <a:endParaRPr lang="en-US" dirty="0"/>
          </a:p>
        </p:txBody>
      </p:sp>
      <p:sp>
        <p:nvSpPr>
          <p:cNvPr id="14" name="TextBox 13"/>
          <p:cNvSpPr txBox="1"/>
          <p:nvPr/>
        </p:nvSpPr>
        <p:spPr>
          <a:xfrm>
            <a:off x="0" y="152400"/>
            <a:ext cx="9144000" cy="523220"/>
          </a:xfrm>
          <a:prstGeom prst="rect">
            <a:avLst/>
          </a:prstGeom>
          <a:noFill/>
        </p:spPr>
        <p:txBody>
          <a:bodyPr wrap="square" rtlCol="0">
            <a:spAutoFit/>
          </a:bodyPr>
          <a:lstStyle/>
          <a:p>
            <a:pPr algn="ctr"/>
            <a:r>
              <a:rPr lang="en-US" sz="2800" dirty="0" smtClean="0"/>
              <a:t>The Reef Profile</a:t>
            </a:r>
            <a:endParaRPr lang="en-US" sz="2800" dirty="0"/>
          </a:p>
        </p:txBody>
      </p:sp>
      <p:sp>
        <p:nvSpPr>
          <p:cNvPr id="2" name="TextBox 1"/>
          <p:cNvSpPr txBox="1"/>
          <p:nvPr/>
        </p:nvSpPr>
        <p:spPr>
          <a:xfrm>
            <a:off x="6969302" y="6581001"/>
            <a:ext cx="2174698" cy="276999"/>
          </a:xfrm>
          <a:prstGeom prst="rect">
            <a:avLst/>
          </a:prstGeom>
          <a:noFill/>
        </p:spPr>
        <p:txBody>
          <a:bodyPr wrap="none" rtlCol="0">
            <a:spAutoFit/>
          </a:bodyPr>
          <a:lstStyle/>
          <a:p>
            <a:r>
              <a:rPr lang="en-US" sz="1200" dirty="0" smtClean="0"/>
              <a:t>Adapted from Lesser et al. 2009</a:t>
            </a:r>
            <a:endParaRPr lang="en-US" dirty="0"/>
          </a:p>
        </p:txBody>
      </p:sp>
    </p:spTree>
    <p:extLst>
      <p:ext uri="{BB962C8B-B14F-4D97-AF65-F5344CB8AC3E}">
        <p14:creationId xmlns:p14="http://schemas.microsoft.com/office/powerpoint/2010/main" val="1397108511"/>
      </p:ext>
    </p:extLst>
  </p:cSld>
  <p:clrMapOvr>
    <a:masterClrMapping/>
  </p:clrMapOvr>
  <mc:AlternateContent xmlns:mc="http://schemas.openxmlformats.org/markup-compatibility/2006" xmlns:p14="http://schemas.microsoft.com/office/powerpoint/2010/main">
    <mc:Choice Requires="p14">
      <p:transition spd="slow" p14:dur="2000" advTm="23299"/>
    </mc:Choice>
    <mc:Fallback xmlns="">
      <p:transition spd="slow" advTm="23299"/>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Mesophotic coral ecosystems (MCE)</a:t>
            </a:r>
            <a:endParaRPr lang="en-US" dirty="0"/>
          </a:p>
        </p:txBody>
      </p:sp>
      <p:sp>
        <p:nvSpPr>
          <p:cNvPr id="3" name="Content Placeholder 2"/>
          <p:cNvSpPr>
            <a:spLocks noGrp="1"/>
          </p:cNvSpPr>
          <p:nvPr>
            <p:ph idx="1"/>
          </p:nvPr>
        </p:nvSpPr>
        <p:spPr>
          <a:xfrm>
            <a:off x="457200" y="1600200"/>
            <a:ext cx="4191000" cy="4876800"/>
          </a:xfrm>
        </p:spPr>
        <p:txBody>
          <a:bodyPr>
            <a:normAutofit fontScale="62500" lnSpcReduction="20000"/>
          </a:bodyPr>
          <a:lstStyle/>
          <a:p>
            <a:r>
              <a:rPr lang="en-US" dirty="0" smtClean="0"/>
              <a:t>Between 30-150 m depth</a:t>
            </a:r>
          </a:p>
          <a:p>
            <a:r>
              <a:rPr lang="en-US" dirty="0" smtClean="0"/>
              <a:t>Light-dependent</a:t>
            </a:r>
          </a:p>
          <a:p>
            <a:pPr>
              <a:buNone/>
            </a:pPr>
            <a:endParaRPr lang="en-US" dirty="0" smtClean="0"/>
          </a:p>
          <a:p>
            <a:pPr>
              <a:buNone/>
            </a:pPr>
            <a:r>
              <a:rPr lang="en-US" i="1" dirty="0" smtClean="0"/>
              <a:t>Some </a:t>
            </a:r>
            <a:r>
              <a:rPr lang="en-US" i="1" dirty="0" err="1" smtClean="0"/>
              <a:t>knowns</a:t>
            </a:r>
            <a:endParaRPr lang="en-US" i="1" dirty="0" smtClean="0"/>
          </a:p>
          <a:p>
            <a:r>
              <a:rPr lang="en-US" dirty="0" smtClean="0"/>
              <a:t>Coral cover in USVI as high as 70%</a:t>
            </a:r>
          </a:p>
          <a:p>
            <a:r>
              <a:rPr lang="en-US" dirty="0"/>
              <a:t>Buffered from coastal and global stressors (Lesser 2004; Nemeth et al. 2008; Smith et al. 2009)</a:t>
            </a:r>
          </a:p>
          <a:p>
            <a:r>
              <a:rPr lang="en-US" dirty="0" smtClean="0"/>
              <a:t>Species overlap is high in the USVI </a:t>
            </a:r>
            <a:r>
              <a:rPr lang="en-US" sz="2200" dirty="0" smtClean="0"/>
              <a:t>(Armstrong et al. 2006; Smith et al. 2008)</a:t>
            </a:r>
            <a:endParaRPr lang="en-US" dirty="0" smtClean="0"/>
          </a:p>
          <a:p>
            <a:pPr>
              <a:buNone/>
            </a:pPr>
            <a:endParaRPr lang="en-US" dirty="0" smtClean="0"/>
          </a:p>
          <a:p>
            <a:pPr>
              <a:buNone/>
            </a:pPr>
            <a:r>
              <a:rPr lang="en-US" i="1" dirty="0" smtClean="0"/>
              <a:t>Some unknowns</a:t>
            </a:r>
          </a:p>
          <a:p>
            <a:r>
              <a:rPr lang="en-US" dirty="0" smtClean="0"/>
              <a:t>Distribution, size and health</a:t>
            </a:r>
          </a:p>
          <a:p>
            <a:r>
              <a:rPr lang="en-US" dirty="0" smtClean="0"/>
              <a:t>Effect of depth on coral physiology and </a:t>
            </a:r>
            <a:r>
              <a:rPr lang="en-US" b="1" dirty="0" smtClean="0"/>
              <a:t>reproduction</a:t>
            </a:r>
          </a:p>
        </p:txBody>
      </p:sp>
      <p:pic>
        <p:nvPicPr>
          <p:cNvPr id="27650" name="Picture 2"/>
          <p:cNvPicPr>
            <a:picLocks noChangeAspect="1" noChangeArrowheads="1"/>
          </p:cNvPicPr>
          <p:nvPr/>
        </p:nvPicPr>
        <p:blipFill>
          <a:blip r:embed="rId3" cstate="print"/>
          <a:srcRect/>
          <a:stretch>
            <a:fillRect/>
          </a:stretch>
        </p:blipFill>
        <p:spPr bwMode="auto">
          <a:xfrm>
            <a:off x="5029200" y="1295400"/>
            <a:ext cx="3203972" cy="4953000"/>
          </a:xfrm>
          <a:prstGeom prst="rect">
            <a:avLst/>
          </a:prstGeom>
          <a:noFill/>
          <a:ln w="9525">
            <a:noFill/>
            <a:miter lim="800000"/>
            <a:headEnd/>
            <a:tailEnd/>
          </a:ln>
        </p:spPr>
      </p:pic>
      <p:sp>
        <p:nvSpPr>
          <p:cNvPr id="6" name="Rectangle 5"/>
          <p:cNvSpPr/>
          <p:nvPr/>
        </p:nvSpPr>
        <p:spPr>
          <a:xfrm>
            <a:off x="5275375" y="6248398"/>
            <a:ext cx="2957797" cy="276999"/>
          </a:xfrm>
          <a:prstGeom prst="rect">
            <a:avLst/>
          </a:prstGeom>
        </p:spPr>
        <p:txBody>
          <a:bodyPr wrap="none">
            <a:spAutoFit/>
          </a:bodyPr>
          <a:lstStyle/>
          <a:p>
            <a:r>
              <a:rPr lang="en-US" sz="1200" i="1" dirty="0" smtClean="0"/>
              <a:t>Photo - Mark </a:t>
            </a:r>
            <a:r>
              <a:rPr lang="en-US" sz="1200" i="1" dirty="0" err="1" smtClean="0"/>
              <a:t>Vermeij</a:t>
            </a:r>
            <a:r>
              <a:rPr lang="en-US" sz="1200" i="1" dirty="0" smtClean="0"/>
              <a:t> - www.mesophotic.org</a:t>
            </a:r>
            <a:endParaRPr lang="en-US" sz="1200" dirty="0"/>
          </a:p>
        </p:txBody>
      </p:sp>
    </p:spTree>
    <p:extLst>
      <p:ext uri="{BB962C8B-B14F-4D97-AF65-F5344CB8AC3E}">
        <p14:creationId xmlns:p14="http://schemas.microsoft.com/office/powerpoint/2010/main" val="197928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10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10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10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1000"/>
                                        <p:tgtEl>
                                          <p:spTgt spid="3">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Refugia?</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62886"/>
            <a:ext cx="7914640" cy="164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031" y="2453911"/>
            <a:ext cx="7521769" cy="1584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905000" y="4158734"/>
            <a:ext cx="2860398" cy="369332"/>
          </a:xfrm>
          <a:prstGeom prst="rect">
            <a:avLst/>
          </a:prstGeom>
          <a:noFill/>
        </p:spPr>
        <p:txBody>
          <a:bodyPr wrap="none" rtlCol="0">
            <a:spAutoFit/>
          </a:bodyPr>
          <a:lstStyle/>
          <a:p>
            <a:r>
              <a:rPr lang="en-US" dirty="0" smtClean="0"/>
              <a:t>Lesser, Serrano and Others…</a:t>
            </a:r>
            <a:endParaRPr lang="en-US" dirty="0"/>
          </a:p>
        </p:txBody>
      </p:sp>
      <p:sp>
        <p:nvSpPr>
          <p:cNvPr id="5" name="TextBox 4"/>
          <p:cNvSpPr txBox="1"/>
          <p:nvPr/>
        </p:nvSpPr>
        <p:spPr>
          <a:xfrm>
            <a:off x="-15240" y="4648200"/>
            <a:ext cx="9159240" cy="1938992"/>
          </a:xfrm>
          <a:prstGeom prst="rect">
            <a:avLst/>
          </a:prstGeom>
          <a:noFill/>
        </p:spPr>
        <p:txBody>
          <a:bodyPr wrap="square" rtlCol="0">
            <a:spAutoFit/>
          </a:bodyPr>
          <a:lstStyle/>
          <a:p>
            <a:pPr algn="ctr"/>
            <a:r>
              <a:rPr lang="en-US" sz="2400" dirty="0" smtClean="0"/>
              <a:t>Genetic studies address historical connectivity on spatial scales restricted by sampling effort</a:t>
            </a:r>
          </a:p>
          <a:p>
            <a:pPr algn="ctr"/>
            <a:endParaRPr lang="en-US" sz="2400" dirty="0" smtClean="0"/>
          </a:p>
          <a:p>
            <a:pPr algn="ctr"/>
            <a:r>
              <a:rPr lang="en-US" sz="2400" dirty="0" smtClean="0"/>
              <a:t>Future shallow reefs may represent an entirely different competitive environment for mesophotic larvae</a:t>
            </a:r>
            <a:endParaRPr lang="en-US" sz="2400" dirty="0"/>
          </a:p>
        </p:txBody>
      </p:sp>
      <p:sp>
        <p:nvSpPr>
          <p:cNvPr id="6" name="Rectangle 5"/>
          <p:cNvSpPr/>
          <p:nvPr/>
        </p:nvSpPr>
        <p:spPr>
          <a:xfrm>
            <a:off x="-15240" y="0"/>
            <a:ext cx="9159240" cy="4528066"/>
          </a:xfrm>
          <a:prstGeom prst="rect">
            <a:avLst/>
          </a:prstGeom>
          <a:solidFill>
            <a:schemeClr val="bg1">
              <a:lumMod val="6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206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tx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7200" y="3429000"/>
            <a:ext cx="8229600" cy="259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u="sng" dirty="0" smtClean="0"/>
              <a:t>Questions</a:t>
            </a:r>
            <a:r>
              <a:rPr lang="en-US" dirty="0" smtClean="0"/>
              <a:t/>
            </a:r>
            <a:br>
              <a:rPr lang="en-US" dirty="0" smtClean="0"/>
            </a:br>
            <a:r>
              <a:rPr lang="en-US" dirty="0" smtClean="0"/>
              <a:t>Deep Reef Refugia Hypothesis (DRRH)</a:t>
            </a:r>
            <a:endParaRPr lang="en-US" dirty="0"/>
          </a:p>
        </p:txBody>
      </p:sp>
      <p:sp>
        <p:nvSpPr>
          <p:cNvPr id="11" name="Content Placeholder 10"/>
          <p:cNvSpPr>
            <a:spLocks noGrp="1"/>
          </p:cNvSpPr>
          <p:nvPr>
            <p:ph idx="1"/>
          </p:nvPr>
        </p:nvSpPr>
        <p:spPr>
          <a:xfrm>
            <a:off x="457200" y="1752601"/>
            <a:ext cx="8229600" cy="1600199"/>
          </a:xfrm>
        </p:spPr>
        <p:txBody>
          <a:bodyPr>
            <a:normAutofit/>
          </a:bodyPr>
          <a:lstStyle/>
          <a:p>
            <a:r>
              <a:rPr lang="en-US" sz="2800" dirty="0" smtClean="0"/>
              <a:t>Do mesophotic reefs contribute to processes of recovery in degraded shallow coral populations? </a:t>
            </a:r>
          </a:p>
          <a:p>
            <a:pPr>
              <a:buNone/>
            </a:pPr>
            <a:endParaRPr lang="en-US" dirty="0"/>
          </a:p>
        </p:txBody>
      </p:sp>
      <p:sp>
        <p:nvSpPr>
          <p:cNvPr id="4" name="TextBox 3"/>
          <p:cNvSpPr txBox="1"/>
          <p:nvPr/>
        </p:nvSpPr>
        <p:spPr>
          <a:xfrm>
            <a:off x="457200" y="3352800"/>
            <a:ext cx="8229600" cy="2677656"/>
          </a:xfrm>
          <a:prstGeom prst="rect">
            <a:avLst/>
          </a:prstGeom>
          <a:noFill/>
        </p:spPr>
        <p:txBody>
          <a:bodyPr wrap="square" rtlCol="0">
            <a:spAutoFit/>
          </a:bodyPr>
          <a:lstStyle/>
          <a:p>
            <a:pPr marL="457200" indent="-457200">
              <a:buFont typeface="Arial" pitchFamily="34" charset="0"/>
              <a:buChar char="•"/>
            </a:pPr>
            <a:r>
              <a:rPr lang="en-US" sz="2800" dirty="0"/>
              <a:t>How does the confluence of the physical environment and biology </a:t>
            </a:r>
            <a:r>
              <a:rPr lang="en-US" sz="2800" dirty="0" smtClean="0"/>
              <a:t>affect vertical </a:t>
            </a:r>
            <a:r>
              <a:rPr lang="en-US" sz="2800" dirty="0"/>
              <a:t>connectivity?</a:t>
            </a:r>
          </a:p>
          <a:p>
            <a:pPr marL="457200" indent="-457200">
              <a:buFont typeface="Arial" pitchFamily="34" charset="0"/>
              <a:buChar char="•"/>
            </a:pPr>
            <a:endParaRPr lang="en-US" sz="2800" dirty="0" smtClean="0"/>
          </a:p>
          <a:p>
            <a:pPr marL="457200" indent="-457200">
              <a:buFont typeface="Arial" pitchFamily="34" charset="0"/>
              <a:buChar char="•"/>
            </a:pPr>
            <a:r>
              <a:rPr lang="en-US" sz="2800" dirty="0" smtClean="0"/>
              <a:t>Are mesophotic corals reproducing?</a:t>
            </a:r>
          </a:p>
          <a:p>
            <a:pPr lvl="1">
              <a:buFont typeface="Arial" pitchFamily="34" charset="0"/>
              <a:buChar char="•"/>
            </a:pPr>
            <a:r>
              <a:rPr lang="en-US" sz="2800" dirty="0" smtClean="0"/>
              <a:t> </a:t>
            </a:r>
            <a:r>
              <a:rPr lang="en-US" sz="2000" dirty="0" smtClean="0"/>
              <a:t>When and how much compared to shallow corals?</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descr="C:\Users\Dan\Documents\Presentations\MBF602 2011\2-3-2011SAT.jpg"/>
          <p:cNvPicPr>
            <a:picLocks noChangeAspect="1" noChangeArrowheads="1"/>
          </p:cNvPicPr>
          <p:nvPr/>
        </p:nvPicPr>
        <p:blipFill>
          <a:blip r:embed="rId3" cstate="print"/>
          <a:srcRect/>
          <a:stretch>
            <a:fillRect/>
          </a:stretch>
        </p:blipFill>
        <p:spPr bwMode="auto">
          <a:xfrm>
            <a:off x="609600" y="533400"/>
            <a:ext cx="7953534" cy="5638800"/>
          </a:xfrm>
          <a:prstGeom prst="rect">
            <a:avLst/>
          </a:prstGeom>
          <a:noFill/>
        </p:spPr>
      </p:pic>
      <p:pic>
        <p:nvPicPr>
          <p:cNvPr id="33796" name="Picture 4" descr="C:\Users\Dan\Documents\Presentations\MBF602 2011\2-3-2011bathy.jpg"/>
          <p:cNvPicPr>
            <a:picLocks noChangeAspect="1" noChangeArrowheads="1"/>
          </p:cNvPicPr>
          <p:nvPr/>
        </p:nvPicPr>
        <p:blipFill>
          <a:blip r:embed="rId4" cstate="print"/>
          <a:srcRect/>
          <a:stretch>
            <a:fillRect/>
          </a:stretch>
        </p:blipFill>
        <p:spPr bwMode="auto">
          <a:xfrm>
            <a:off x="609600" y="533400"/>
            <a:ext cx="7953534" cy="5638800"/>
          </a:xfrm>
          <a:prstGeom prst="rect">
            <a:avLst/>
          </a:prstGeom>
          <a:noFill/>
        </p:spPr>
      </p:pic>
      <p:sp>
        <p:nvSpPr>
          <p:cNvPr id="9" name="TextBox 8"/>
          <p:cNvSpPr txBox="1"/>
          <p:nvPr/>
        </p:nvSpPr>
        <p:spPr>
          <a:xfrm>
            <a:off x="609600" y="5562600"/>
            <a:ext cx="7696200" cy="523220"/>
          </a:xfrm>
          <a:prstGeom prst="rect">
            <a:avLst/>
          </a:prstGeom>
          <a:noFill/>
        </p:spPr>
        <p:txBody>
          <a:bodyPr wrap="square" numCol="1" rtlCol="0">
            <a:spAutoFit/>
          </a:bodyPr>
          <a:lstStyle/>
          <a:p>
            <a:r>
              <a:rPr lang="en-US" sz="1400" dirty="0" smtClean="0"/>
              <a:t>NOAA Center for Coastal and Marine Assessment (CCMA)</a:t>
            </a:r>
          </a:p>
          <a:p>
            <a:r>
              <a:rPr lang="en-US" sz="1400" dirty="0" smtClean="0"/>
              <a:t>University of the Virgin Islands Center for Marine and Environmental Studies (CMES)</a:t>
            </a:r>
            <a:endParaRPr lang="en-US" sz="2400" dirty="0"/>
          </a:p>
        </p:txBody>
      </p:sp>
      <p:pic>
        <p:nvPicPr>
          <p:cNvPr id="33794" name="Picture 2" descr="C:\Users\Dan\Documents\Presentations\MBF602 2011\2-3-2011shallow.jpg"/>
          <p:cNvPicPr>
            <a:picLocks noChangeAspect="1" noChangeArrowheads="1"/>
          </p:cNvPicPr>
          <p:nvPr/>
        </p:nvPicPr>
        <p:blipFill>
          <a:blip r:embed="rId5" cstate="print"/>
          <a:srcRect/>
          <a:stretch>
            <a:fillRect/>
          </a:stretch>
        </p:blipFill>
        <p:spPr bwMode="auto">
          <a:xfrm>
            <a:off x="609600" y="533400"/>
            <a:ext cx="7953534" cy="5638800"/>
          </a:xfrm>
          <a:prstGeom prst="rect">
            <a:avLst/>
          </a:prstGeom>
          <a:noFill/>
        </p:spPr>
      </p:pic>
      <p:pic>
        <p:nvPicPr>
          <p:cNvPr id="33795" name="Picture 3" descr="C:\Users\Dan\Documents\Presentations\MBF602 2011\2-3-2011andMCD.jpg"/>
          <p:cNvPicPr>
            <a:picLocks noChangeAspect="1" noChangeArrowheads="1"/>
          </p:cNvPicPr>
          <p:nvPr/>
        </p:nvPicPr>
        <p:blipFill>
          <a:blip r:embed="rId6" cstate="print"/>
          <a:srcRect/>
          <a:stretch>
            <a:fillRect/>
          </a:stretch>
        </p:blipFill>
        <p:spPr bwMode="auto">
          <a:xfrm>
            <a:off x="609600" y="533400"/>
            <a:ext cx="7953534" cy="5638800"/>
          </a:xfrm>
          <a:prstGeom prst="rect">
            <a:avLst/>
          </a:prstGeom>
          <a:noFill/>
        </p:spPr>
      </p:pic>
      <p:sp>
        <p:nvSpPr>
          <p:cNvPr id="14" name="Rectangle 13"/>
          <p:cNvSpPr/>
          <p:nvPr/>
        </p:nvSpPr>
        <p:spPr>
          <a:xfrm>
            <a:off x="152400" y="304800"/>
            <a:ext cx="8763000"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09600" y="4648200"/>
            <a:ext cx="2057400" cy="6858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76200"/>
            <a:ext cx="8229600" cy="914400"/>
          </a:xfrm>
        </p:spPr>
        <p:txBody>
          <a:bodyPr>
            <a:normAutofit/>
          </a:bodyPr>
          <a:lstStyle/>
          <a:p>
            <a:r>
              <a:rPr lang="en-US" sz="2400" dirty="0" smtClean="0"/>
              <a:t>St. Thomas and St. John, USVI</a:t>
            </a:r>
            <a:endParaRPr lang="en-US" dirty="0"/>
          </a:p>
        </p:txBody>
      </p:sp>
      <p:sp>
        <p:nvSpPr>
          <p:cNvPr id="15" name="Rectangle 14"/>
          <p:cNvSpPr/>
          <p:nvPr/>
        </p:nvSpPr>
        <p:spPr>
          <a:xfrm>
            <a:off x="228600" y="5562600"/>
            <a:ext cx="8763000"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09600" y="990600"/>
            <a:ext cx="7924800" cy="4572000"/>
          </a:xfrm>
          <a:prstGeom prst="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fade">
                                      <p:cBhvr>
                                        <p:cTn id="7" dur="2000"/>
                                        <p:tgtEl>
                                          <p:spTgt spid="337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794"/>
                                        </p:tgtEl>
                                        <p:attrNameLst>
                                          <p:attrName>style.visibility</p:attrName>
                                        </p:attrNameLst>
                                      </p:cBhvr>
                                      <p:to>
                                        <p:strVal val="visible"/>
                                      </p:to>
                                    </p:set>
                                    <p:animEffect transition="in" filter="fade">
                                      <p:cBhvr>
                                        <p:cTn id="12" dur="2000"/>
                                        <p:tgtEl>
                                          <p:spTgt spid="337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795"/>
                                        </p:tgtEl>
                                        <p:attrNameLst>
                                          <p:attrName>style.visibility</p:attrName>
                                        </p:attrNameLst>
                                      </p:cBhvr>
                                      <p:to>
                                        <p:strVal val="visible"/>
                                      </p:to>
                                    </p:set>
                                    <p:animEffect transition="in" filter="fade">
                                      <p:cBhvr>
                                        <p:cTn id="17" dur="2000"/>
                                        <p:tgtEl>
                                          <p:spTgt spid="3379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C:\Users\Dan\Documents\PhD\2011_Slide photos\For talk\POLYP copy.png"/>
          <p:cNvPicPr>
            <a:picLocks noChangeAspect="1" noChangeArrowheads="1"/>
          </p:cNvPicPr>
          <p:nvPr/>
        </p:nvPicPr>
        <p:blipFill>
          <a:blip r:embed="rId3" cstate="print"/>
          <a:srcRect/>
          <a:stretch>
            <a:fillRect/>
          </a:stretch>
        </p:blipFill>
        <p:spPr bwMode="auto">
          <a:xfrm>
            <a:off x="228600" y="3124200"/>
            <a:ext cx="2552515" cy="3333751"/>
          </a:xfrm>
          <a:prstGeom prst="rect">
            <a:avLst/>
          </a:prstGeom>
          <a:noFill/>
        </p:spPr>
      </p:pic>
      <p:pic>
        <p:nvPicPr>
          <p:cNvPr id="23554" name="Picture 2" descr="C:\Users\Dan\Documents\PhD\2011_Slide photos\For talk\eggbund.PNG"/>
          <p:cNvPicPr>
            <a:picLocks noChangeAspect="1" noChangeArrowheads="1"/>
          </p:cNvPicPr>
          <p:nvPr/>
        </p:nvPicPr>
        <p:blipFill>
          <a:blip r:embed="rId4" cstate="print"/>
          <a:srcRect/>
          <a:stretch>
            <a:fillRect/>
          </a:stretch>
        </p:blipFill>
        <p:spPr bwMode="auto">
          <a:xfrm>
            <a:off x="1219200" y="3886200"/>
            <a:ext cx="641886" cy="566738"/>
          </a:xfrm>
          <a:prstGeom prst="rect">
            <a:avLst/>
          </a:prstGeom>
          <a:noFill/>
        </p:spPr>
      </p:pic>
      <p:pic>
        <p:nvPicPr>
          <p:cNvPr id="23555" name="Picture 3" descr="C:\Users\Dan\Documents\PhD\2011_Slide photos\For talk\planula.png"/>
          <p:cNvPicPr>
            <a:picLocks noChangeAspect="1" noChangeArrowheads="1"/>
          </p:cNvPicPr>
          <p:nvPr/>
        </p:nvPicPr>
        <p:blipFill>
          <a:blip r:embed="rId5" cstate="print"/>
          <a:srcRect/>
          <a:stretch>
            <a:fillRect/>
          </a:stretch>
        </p:blipFill>
        <p:spPr bwMode="auto">
          <a:xfrm>
            <a:off x="6224587" y="563060"/>
            <a:ext cx="1852613" cy="1265740"/>
          </a:xfrm>
          <a:prstGeom prst="rect">
            <a:avLst/>
          </a:prstGeom>
          <a:noFill/>
        </p:spPr>
      </p:pic>
      <p:pic>
        <p:nvPicPr>
          <p:cNvPr id="23558" name="Picture 6" descr="C:\Users\Dan\Documents\PhD\2011_Slide photos\For talk\coral spat.png"/>
          <p:cNvPicPr>
            <a:picLocks noChangeAspect="1" noChangeArrowheads="1"/>
          </p:cNvPicPr>
          <p:nvPr/>
        </p:nvPicPr>
        <p:blipFill>
          <a:blip r:embed="rId6" cstate="print"/>
          <a:srcRect/>
          <a:stretch>
            <a:fillRect/>
          </a:stretch>
        </p:blipFill>
        <p:spPr bwMode="auto">
          <a:xfrm>
            <a:off x="7620000" y="4724400"/>
            <a:ext cx="1243013" cy="828075"/>
          </a:xfrm>
          <a:prstGeom prst="rect">
            <a:avLst/>
          </a:prstGeom>
          <a:noFill/>
        </p:spPr>
      </p:pic>
      <p:pic>
        <p:nvPicPr>
          <p:cNvPr id="23559" name="Picture 7" descr="C:\Users\Dan\Documents\PhD\2011_Slide photos\For talk\coral.png"/>
          <p:cNvPicPr>
            <a:picLocks noChangeAspect="1" noChangeArrowheads="1"/>
          </p:cNvPicPr>
          <p:nvPr/>
        </p:nvPicPr>
        <p:blipFill>
          <a:blip r:embed="rId7" cstate="print"/>
          <a:srcRect/>
          <a:stretch>
            <a:fillRect/>
          </a:stretch>
        </p:blipFill>
        <p:spPr bwMode="auto">
          <a:xfrm>
            <a:off x="2438400" y="2819400"/>
            <a:ext cx="4491063" cy="3854480"/>
          </a:xfrm>
          <a:prstGeom prst="rect">
            <a:avLst/>
          </a:prstGeom>
          <a:noFill/>
        </p:spPr>
      </p:pic>
      <p:cxnSp>
        <p:nvCxnSpPr>
          <p:cNvPr id="15" name="Straight Connector 14"/>
          <p:cNvCxnSpPr/>
          <p:nvPr/>
        </p:nvCxnSpPr>
        <p:spPr>
          <a:xfrm>
            <a:off x="2362200" y="3276600"/>
            <a:ext cx="1828800" cy="9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2514600" y="4495800"/>
            <a:ext cx="1905000" cy="1600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ight Arrow 19"/>
          <p:cNvSpPr/>
          <p:nvPr/>
        </p:nvSpPr>
        <p:spPr>
          <a:xfrm>
            <a:off x="2667000" y="990600"/>
            <a:ext cx="3124200" cy="146766"/>
          </a:xfrm>
          <a:prstGeom prst="rightArrow">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rot="4637791">
            <a:off x="6326612" y="3218845"/>
            <a:ext cx="3015470" cy="181863"/>
          </a:xfrm>
          <a:prstGeom prst="rightArrow">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p:cNvSpPr/>
          <p:nvPr/>
        </p:nvSpPr>
        <p:spPr>
          <a:xfrm rot="10800000" flipV="1">
            <a:off x="6781800" y="5257800"/>
            <a:ext cx="762000" cy="160477"/>
          </a:xfrm>
          <a:prstGeom prst="rightArrow">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0" y="228600"/>
            <a:ext cx="9144000" cy="461665"/>
          </a:xfrm>
          <a:prstGeom prst="rect">
            <a:avLst/>
          </a:prstGeom>
          <a:noFill/>
        </p:spPr>
        <p:txBody>
          <a:bodyPr wrap="square" rtlCol="0">
            <a:spAutoFit/>
          </a:bodyPr>
          <a:lstStyle/>
          <a:p>
            <a:pPr algn="ctr"/>
            <a:r>
              <a:rPr lang="en-US" sz="2400" dirty="0" smtClean="0"/>
              <a:t>Broadcast Spawner Life Cycle</a:t>
            </a:r>
            <a:endParaRPr lang="en-US" sz="2400" dirty="0"/>
          </a:p>
        </p:txBody>
      </p:sp>
      <p:grpSp>
        <p:nvGrpSpPr>
          <p:cNvPr id="18" name="Group 17"/>
          <p:cNvGrpSpPr/>
          <p:nvPr/>
        </p:nvGrpSpPr>
        <p:grpSpPr>
          <a:xfrm>
            <a:off x="379409" y="457200"/>
            <a:ext cx="2135191" cy="1529634"/>
            <a:chOff x="254643" y="304800"/>
            <a:chExt cx="2135191" cy="1529634"/>
          </a:xfrm>
        </p:grpSpPr>
        <p:pic>
          <p:nvPicPr>
            <p:cNvPr id="23553" name="Picture 1" descr="C:\Users\Dan\Documents\PhD\2011_Slide photos\For talk\egg.png"/>
            <p:cNvPicPr>
              <a:picLocks noChangeAspect="1" noChangeArrowheads="1"/>
            </p:cNvPicPr>
            <p:nvPr/>
          </p:nvPicPr>
          <p:blipFill>
            <a:blip r:embed="rId8" cstate="print"/>
            <a:srcRect/>
            <a:stretch>
              <a:fillRect/>
            </a:stretch>
          </p:blipFill>
          <p:spPr bwMode="auto">
            <a:xfrm>
              <a:off x="1219200" y="304800"/>
              <a:ext cx="1170634" cy="1201738"/>
            </a:xfrm>
            <a:prstGeom prst="rect">
              <a:avLst/>
            </a:prstGeom>
            <a:noFill/>
          </p:spPr>
        </p:pic>
        <p:pic>
          <p:nvPicPr>
            <p:cNvPr id="23557" name="Picture 5" descr="C:\Users\Dan\Documents\PhD\2011_Slide photos\For talk\sperm.PNG"/>
            <p:cNvPicPr>
              <a:picLocks noChangeAspect="1" noChangeArrowheads="1"/>
            </p:cNvPicPr>
            <p:nvPr/>
          </p:nvPicPr>
          <p:blipFill>
            <a:blip r:embed="rId9" cstate="print"/>
            <a:srcRect/>
            <a:stretch>
              <a:fillRect/>
            </a:stretch>
          </p:blipFill>
          <p:spPr bwMode="auto">
            <a:xfrm>
              <a:off x="254643" y="533400"/>
              <a:ext cx="990600" cy="1301034"/>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0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3556"/>
                                        </p:tgtEl>
                                        <p:attrNameLst>
                                          <p:attrName>style.visibility</p:attrName>
                                        </p:attrNameLst>
                                      </p:cBhvr>
                                      <p:to>
                                        <p:strVal val="visible"/>
                                      </p:to>
                                    </p:set>
                                    <p:animEffect transition="in" filter="fade">
                                      <p:cBhvr>
                                        <p:cTn id="13" dur="2000"/>
                                        <p:tgtEl>
                                          <p:spTgt spid="23556"/>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23554"/>
                                        </p:tgtEl>
                                        <p:attrNameLst>
                                          <p:attrName>style.visibility</p:attrName>
                                        </p:attrNameLst>
                                      </p:cBhvr>
                                      <p:to>
                                        <p:strVal val="visible"/>
                                      </p:to>
                                    </p:set>
                                    <p:animEffect transition="in" filter="fade">
                                      <p:cBhvr>
                                        <p:cTn id="17" dur="2000"/>
                                        <p:tgtEl>
                                          <p:spTgt spid="23554"/>
                                        </p:tgtEl>
                                      </p:cBhvr>
                                    </p:animEffect>
                                  </p:childTnLst>
                                </p:cTn>
                              </p:par>
                            </p:childTnLst>
                          </p:cTn>
                        </p:par>
                        <p:par>
                          <p:cTn id="18" fill="hold">
                            <p:stCondLst>
                              <p:cond delay="4000"/>
                            </p:stCondLst>
                            <p:childTnLst>
                              <p:par>
                                <p:cTn id="19" presetID="59" presetClass="path" presetSubtype="0" accel="50000" decel="50000" fill="hold" nodeType="afterEffect">
                                  <p:stCondLst>
                                    <p:cond delay="0"/>
                                  </p:stCondLst>
                                  <p:childTnLst>
                                    <p:animMotion origin="layout" path="M 8.33333E-7 -4.12581E-6 C -0.03507 -4.12581E-6 -0.06198 -0.03723 -0.06198 -0.08256 C -0.06198 -0.12927 -0.03507 -0.16651 8.33333E-7 -0.16651 C 0.03507 -0.16651 0.06198 -0.20374 0.06198 -0.25046 C 0.06198 -0.29579 0.03507 -0.33302 8.33333E-7 -0.33302 " pathEditMode="relative" rAng="16200000" ptsTypes="fffff">
                                      <p:cBhvr>
                                        <p:cTn id="20" dur="2000" fill="hold"/>
                                        <p:tgtEl>
                                          <p:spTgt spid="23554"/>
                                        </p:tgtEl>
                                        <p:attrNameLst>
                                          <p:attrName>ppt_x</p:attrName>
                                          <p:attrName>ppt_y</p:attrName>
                                        </p:attrNameLst>
                                      </p:cBhvr>
                                      <p:rCtr x="0" y="-167"/>
                                    </p:animMotion>
                                  </p:childTnLst>
                                </p:cTn>
                              </p:par>
                            </p:childTnLst>
                          </p:cTn>
                        </p:par>
                        <p:par>
                          <p:cTn id="21" fill="hold">
                            <p:stCondLst>
                              <p:cond delay="6000"/>
                            </p:stCondLst>
                            <p:childTnLst>
                              <p:par>
                                <p:cTn id="22" presetID="9" presetClass="emph" presetSubtype="0" nodeType="afterEffect">
                                  <p:stCondLst>
                                    <p:cond delay="0"/>
                                  </p:stCondLst>
                                  <p:childTnLst>
                                    <p:set>
                                      <p:cBhvr rctx="PPT">
                                        <p:cTn id="23" dur="indefinite"/>
                                        <p:tgtEl>
                                          <p:spTgt spid="23554"/>
                                        </p:tgtEl>
                                        <p:attrNameLst>
                                          <p:attrName>style.opacity</p:attrName>
                                        </p:attrNameLst>
                                      </p:cBhvr>
                                      <p:to>
                                        <p:strVal val="0.25"/>
                                      </p:to>
                                    </p:set>
                                    <p:animEffect filter="image" prLst="opacity: 0.25">
                                      <p:cBhvr rctx="IE">
                                        <p:cTn id="24" dur="indefinite"/>
                                        <p:tgtEl>
                                          <p:spTgt spid="23554"/>
                                        </p:tgtEl>
                                      </p:cBhvr>
                                    </p:animEffect>
                                  </p:childTnLst>
                                </p:cTn>
                              </p:par>
                            </p:childTnLst>
                          </p:cTn>
                        </p:par>
                        <p:par>
                          <p:cTn id="25" fill="hold">
                            <p:stCondLst>
                              <p:cond delay="60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childTnLst>
                                </p:cTn>
                              </p:par>
                            </p:childTnLst>
                          </p:cTn>
                        </p:par>
                        <p:par>
                          <p:cTn id="29" fill="hold">
                            <p:stCondLst>
                              <p:cond delay="7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childTnLst>
                                </p:cTn>
                              </p:par>
                              <p:par>
                                <p:cTn id="33" presetID="10" presetClass="entr" presetSubtype="0" fill="hold" nodeType="withEffect">
                                  <p:stCondLst>
                                    <p:cond delay="0"/>
                                  </p:stCondLst>
                                  <p:childTnLst>
                                    <p:set>
                                      <p:cBhvr>
                                        <p:cTn id="34" dur="1" fill="hold">
                                          <p:stCondLst>
                                            <p:cond delay="0"/>
                                          </p:stCondLst>
                                        </p:cTn>
                                        <p:tgtEl>
                                          <p:spTgt spid="23555"/>
                                        </p:tgtEl>
                                        <p:attrNameLst>
                                          <p:attrName>style.visibility</p:attrName>
                                        </p:attrNameLst>
                                      </p:cBhvr>
                                      <p:to>
                                        <p:strVal val="visible"/>
                                      </p:to>
                                    </p:set>
                                    <p:animEffect transition="in" filter="fade">
                                      <p:cBhvr>
                                        <p:cTn id="35" dur="1000"/>
                                        <p:tgtEl>
                                          <p:spTgt spid="23555"/>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childTnLst>
                                </p:cTn>
                              </p:par>
                              <p:par>
                                <p:cTn id="40" presetID="10" presetClass="entr" presetSubtype="0" fill="hold" nodeType="withEffect">
                                  <p:stCondLst>
                                    <p:cond delay="0"/>
                                  </p:stCondLst>
                                  <p:childTnLst>
                                    <p:set>
                                      <p:cBhvr>
                                        <p:cTn id="41" dur="1" fill="hold">
                                          <p:stCondLst>
                                            <p:cond delay="0"/>
                                          </p:stCondLst>
                                        </p:cTn>
                                        <p:tgtEl>
                                          <p:spTgt spid="23558"/>
                                        </p:tgtEl>
                                        <p:attrNameLst>
                                          <p:attrName>style.visibility</p:attrName>
                                        </p:attrNameLst>
                                      </p:cBhvr>
                                      <p:to>
                                        <p:strVal val="visible"/>
                                      </p:to>
                                    </p:set>
                                    <p:animEffect transition="in" filter="fade">
                                      <p:cBhvr>
                                        <p:cTn id="42" dur="1000"/>
                                        <p:tgtEl>
                                          <p:spTgt spid="23558"/>
                                        </p:tgtEl>
                                      </p:cBhvr>
                                    </p:animEffect>
                                  </p:childTnLst>
                                </p:cTn>
                              </p:par>
                            </p:childTnLst>
                          </p:cTn>
                        </p:par>
                        <p:par>
                          <p:cTn id="43" fill="hold">
                            <p:stCondLst>
                              <p:cond delay="90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1219200"/>
            <a:ext cx="4562616" cy="5334000"/>
          </a:xfrm>
        </p:spPr>
        <p:txBody>
          <a:bodyPr>
            <a:normAutofit fontScale="92500" lnSpcReduction="20000"/>
          </a:bodyPr>
          <a:lstStyle/>
          <a:p>
            <a:r>
              <a:rPr lang="en-US" dirty="0" smtClean="0"/>
              <a:t>2008</a:t>
            </a:r>
          </a:p>
          <a:p>
            <a:pPr lvl="1"/>
            <a:r>
              <a:rPr lang="en-US" dirty="0"/>
              <a:t>six sites</a:t>
            </a:r>
          </a:p>
          <a:p>
            <a:pPr lvl="1"/>
            <a:r>
              <a:rPr lang="en-US" dirty="0"/>
              <a:t>one time-point pre-spawn</a:t>
            </a:r>
          </a:p>
          <a:p>
            <a:pPr lvl="1"/>
            <a:r>
              <a:rPr lang="en-US" dirty="0" smtClean="0"/>
              <a:t>~50 samples</a:t>
            </a:r>
          </a:p>
          <a:p>
            <a:r>
              <a:rPr lang="en-US" dirty="0" smtClean="0"/>
              <a:t>2010</a:t>
            </a:r>
          </a:p>
          <a:p>
            <a:pPr lvl="1"/>
            <a:r>
              <a:rPr lang="en-US" dirty="0"/>
              <a:t>five sites</a:t>
            </a:r>
          </a:p>
          <a:p>
            <a:pPr lvl="1"/>
            <a:r>
              <a:rPr lang="en-US" dirty="0" smtClean="0"/>
              <a:t>one </a:t>
            </a:r>
            <a:r>
              <a:rPr lang="en-US" dirty="0"/>
              <a:t>time-point </a:t>
            </a:r>
            <a:r>
              <a:rPr lang="en-US" dirty="0" smtClean="0"/>
              <a:t>pre-spawn</a:t>
            </a:r>
          </a:p>
          <a:p>
            <a:pPr lvl="1"/>
            <a:r>
              <a:rPr lang="en-US" dirty="0" smtClean="0"/>
              <a:t>~75 samples</a:t>
            </a:r>
          </a:p>
          <a:p>
            <a:r>
              <a:rPr lang="en-US" dirty="0" smtClean="0"/>
              <a:t>2011</a:t>
            </a:r>
          </a:p>
          <a:p>
            <a:pPr lvl="1"/>
            <a:r>
              <a:rPr lang="en-US" dirty="0"/>
              <a:t>3 sites</a:t>
            </a:r>
          </a:p>
          <a:p>
            <a:pPr lvl="1"/>
            <a:r>
              <a:rPr lang="en-US" dirty="0"/>
              <a:t>5 time-points over 5 weeks</a:t>
            </a:r>
          </a:p>
          <a:p>
            <a:pPr lvl="1"/>
            <a:r>
              <a:rPr lang="en-US" dirty="0" smtClean="0"/>
              <a:t>~77 samples</a:t>
            </a:r>
          </a:p>
          <a:p>
            <a:pPr lvl="1"/>
            <a:r>
              <a:rPr lang="en-US" dirty="0" smtClean="0"/>
              <a:t>Analyses under way</a:t>
            </a:r>
            <a:endParaRPr lang="en-US" dirty="0"/>
          </a:p>
        </p:txBody>
      </p:sp>
      <p:sp>
        <p:nvSpPr>
          <p:cNvPr id="4" name="Title 3"/>
          <p:cNvSpPr>
            <a:spLocks noGrp="1"/>
          </p:cNvSpPr>
          <p:nvPr>
            <p:ph type="title"/>
          </p:nvPr>
        </p:nvSpPr>
        <p:spPr>
          <a:xfrm>
            <a:off x="457200" y="76200"/>
            <a:ext cx="8229600" cy="1143000"/>
          </a:xfrm>
        </p:spPr>
        <p:txBody>
          <a:bodyPr>
            <a:normAutofit/>
          </a:bodyPr>
          <a:lstStyle/>
          <a:p>
            <a:r>
              <a:rPr lang="en-US" i="1" dirty="0"/>
              <a:t>Montastraea </a:t>
            </a:r>
            <a:r>
              <a:rPr lang="en-US" i="1" dirty="0" smtClean="0"/>
              <a:t>faveolata</a:t>
            </a:r>
            <a:endParaRPr lang="en-US" dirty="0"/>
          </a:p>
        </p:txBody>
      </p:sp>
      <p:pic>
        <p:nvPicPr>
          <p:cNvPr id="5" name="Picture 2" descr="C:\Users\Dano\Documents\PhD\St Thomas 2011\July - Montastraea\BothStor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19200"/>
            <a:ext cx="3556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95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500"/>
                                        <p:tgtEl>
                                          <p:spTgt spid="3">
                                            <p:txEl>
                                              <p:pRg st="10" end="1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fade">
                                      <p:cBhvr>
                                        <p:cTn id="40" dur="500"/>
                                        <p:tgtEl>
                                          <p:spTgt spid="3">
                                            <p:txEl>
                                              <p:pRg st="11" end="1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fade">
                                      <p:cBhvr>
                                        <p:cTn id="4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Users\Dan\Documents\PhD\2011_Slide photos\For talk\POLYP copy.png"/>
          <p:cNvPicPr>
            <a:picLocks noChangeAspect="1" noChangeArrowheads="1"/>
          </p:cNvPicPr>
          <p:nvPr/>
        </p:nvPicPr>
        <p:blipFill>
          <a:blip r:embed="rId2" cstate="print"/>
          <a:srcRect/>
          <a:stretch>
            <a:fillRect/>
          </a:stretch>
        </p:blipFill>
        <p:spPr bwMode="auto">
          <a:xfrm>
            <a:off x="2162175" y="381000"/>
            <a:ext cx="4695825" cy="6133052"/>
          </a:xfrm>
          <a:prstGeom prst="rect">
            <a:avLst/>
          </a:prstGeom>
          <a:noFill/>
        </p:spPr>
      </p:pic>
      <p:sp>
        <p:nvSpPr>
          <p:cNvPr id="5" name="Flowchart: Data 4"/>
          <p:cNvSpPr/>
          <p:nvPr/>
        </p:nvSpPr>
        <p:spPr>
          <a:xfrm>
            <a:off x="2362200" y="4495800"/>
            <a:ext cx="4572000" cy="285750"/>
          </a:xfrm>
          <a:prstGeom prst="flowChartInputOutput">
            <a:avLst/>
          </a:prstGeom>
          <a:solidFill>
            <a:srgbClr val="C00000">
              <a:alpha val="5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Data 6"/>
          <p:cNvSpPr/>
          <p:nvPr/>
        </p:nvSpPr>
        <p:spPr>
          <a:xfrm rot="16200000" flipV="1">
            <a:off x="2743199" y="4419601"/>
            <a:ext cx="4572000" cy="152399"/>
          </a:xfrm>
          <a:prstGeom prst="flowChartInputOutput">
            <a:avLst/>
          </a:prstGeom>
          <a:solidFill>
            <a:srgbClr val="C00000">
              <a:alpha val="5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685800" y="2286000"/>
            <a:ext cx="4343400" cy="3171825"/>
            <a:chOff x="685800" y="2286000"/>
            <a:chExt cx="4343400" cy="3171825"/>
          </a:xfrm>
        </p:grpSpPr>
        <p:pic>
          <p:nvPicPr>
            <p:cNvPr id="51203" name="Picture 3" descr="C:\Users\Dan\Documents\PhD\2011_Slide photos\For talk\Untitled-1 copy.png"/>
            <p:cNvPicPr>
              <a:picLocks noChangeAspect="1" noChangeArrowheads="1"/>
            </p:cNvPicPr>
            <p:nvPr/>
          </p:nvPicPr>
          <p:blipFill>
            <a:blip r:embed="rId3" cstate="print"/>
            <a:srcRect/>
            <a:stretch>
              <a:fillRect/>
            </a:stretch>
          </p:blipFill>
          <p:spPr bwMode="auto">
            <a:xfrm>
              <a:off x="685800" y="2286000"/>
              <a:ext cx="1204741" cy="3171825"/>
            </a:xfrm>
            <a:prstGeom prst="rect">
              <a:avLst/>
            </a:prstGeom>
            <a:noFill/>
          </p:spPr>
        </p:pic>
        <p:cxnSp>
          <p:nvCxnSpPr>
            <p:cNvPr id="10" name="Straight Connector 9"/>
            <p:cNvCxnSpPr/>
            <p:nvPr/>
          </p:nvCxnSpPr>
          <p:spPr>
            <a:xfrm>
              <a:off x="1676400" y="2438400"/>
              <a:ext cx="3048000" cy="152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371600" y="5334000"/>
              <a:ext cx="3657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2" name="Picture 2" descr="C:\Users\Dan\Documents\Presentations\MBF602 2011\Slide.JPG"/>
          <p:cNvPicPr>
            <a:picLocks noChangeAspect="1" noChangeArrowheads="1"/>
          </p:cNvPicPr>
          <p:nvPr/>
        </p:nvPicPr>
        <p:blipFill>
          <a:blip r:embed="rId4" cstate="print"/>
          <a:srcRect/>
          <a:stretch>
            <a:fillRect/>
          </a:stretch>
        </p:blipFill>
        <p:spPr bwMode="auto">
          <a:xfrm rot="16200000">
            <a:off x="5903159" y="2783641"/>
            <a:ext cx="4087813" cy="172093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Slide40 01_SMmp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61752"/>
            <a:ext cx="9144000" cy="5132913"/>
          </a:xfrm>
          <a:prstGeom prst="rect">
            <a:avLst/>
          </a:prstGeom>
        </p:spPr>
      </p:pic>
    </p:spTree>
    <p:extLst>
      <p:ext uri="{BB962C8B-B14F-4D97-AF65-F5344CB8AC3E}">
        <p14:creationId xmlns:p14="http://schemas.microsoft.com/office/powerpoint/2010/main" val="42469275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vol="80000">
                <p:cTn id="7" fill="hold" display="0">
                  <p:stCondLst>
                    <p:cond delay="indefinite"/>
                  </p:stCondLst>
                </p:cTn>
                <p:tgtEl>
                  <p:spTgt spid="1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M. faveolata </a:t>
            </a:r>
            <a:r>
              <a:rPr lang="en-US" dirty="0" smtClean="0"/>
              <a:t>histology</a:t>
            </a:r>
            <a:endParaRPr lang="en-US" i="1" dirty="0"/>
          </a:p>
        </p:txBody>
      </p:sp>
      <p:sp>
        <p:nvSpPr>
          <p:cNvPr id="5" name="Content Placeholder 4"/>
          <p:cNvSpPr>
            <a:spLocks noGrp="1"/>
          </p:cNvSpPr>
          <p:nvPr>
            <p:ph idx="1"/>
          </p:nvPr>
        </p:nvSpPr>
        <p:spPr/>
        <p:txBody>
          <a:bodyPr/>
          <a:lstStyle/>
          <a:p>
            <a:endParaRPr lang="en-US"/>
          </a:p>
        </p:txBody>
      </p:sp>
      <p:pic>
        <p:nvPicPr>
          <p:cNvPr id="1026" name="Picture 2" descr="C:\Users\Dano\Documents\Committee Meetings\2012\DeepII-III_II-I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7800"/>
            <a:ext cx="7943850" cy="48831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66802" y="4278731"/>
            <a:ext cx="911083" cy="646331"/>
          </a:xfrm>
          <a:prstGeom prst="rect">
            <a:avLst/>
          </a:prstGeom>
          <a:noFill/>
        </p:spPr>
        <p:txBody>
          <a:bodyPr wrap="none" rtlCol="0">
            <a:spAutoFit/>
          </a:bodyPr>
          <a:lstStyle/>
          <a:p>
            <a:pPr algn="ctr"/>
            <a:r>
              <a:rPr lang="en-US" dirty="0" smtClean="0"/>
              <a:t>oocytes</a:t>
            </a:r>
          </a:p>
          <a:p>
            <a:pPr algn="ctr"/>
            <a:r>
              <a:rPr lang="en-US" dirty="0" smtClean="0"/>
              <a:t>II-III</a:t>
            </a:r>
            <a:endParaRPr lang="en-US" dirty="0"/>
          </a:p>
        </p:txBody>
      </p:sp>
      <p:sp>
        <p:nvSpPr>
          <p:cNvPr id="7" name="TextBox 6"/>
          <p:cNvSpPr txBox="1"/>
          <p:nvPr/>
        </p:nvSpPr>
        <p:spPr>
          <a:xfrm>
            <a:off x="6781800" y="4562275"/>
            <a:ext cx="357790" cy="369332"/>
          </a:xfrm>
          <a:prstGeom prst="rect">
            <a:avLst/>
          </a:prstGeom>
          <a:noFill/>
        </p:spPr>
        <p:txBody>
          <a:bodyPr wrap="none" rtlCol="0">
            <a:spAutoFit/>
          </a:bodyPr>
          <a:lstStyle/>
          <a:p>
            <a:r>
              <a:rPr lang="en-US" dirty="0" smtClean="0"/>
              <a:t>III</a:t>
            </a:r>
            <a:endParaRPr lang="en-US" dirty="0"/>
          </a:p>
        </p:txBody>
      </p:sp>
      <p:sp>
        <p:nvSpPr>
          <p:cNvPr id="9" name="TextBox 8"/>
          <p:cNvSpPr txBox="1"/>
          <p:nvPr/>
        </p:nvSpPr>
        <p:spPr>
          <a:xfrm>
            <a:off x="7945456" y="4562279"/>
            <a:ext cx="1225015" cy="646331"/>
          </a:xfrm>
          <a:prstGeom prst="rect">
            <a:avLst/>
          </a:prstGeom>
          <a:noFill/>
        </p:spPr>
        <p:txBody>
          <a:bodyPr wrap="none" rtlCol="0">
            <a:spAutoFit/>
          </a:bodyPr>
          <a:lstStyle/>
          <a:p>
            <a:pPr algn="ctr"/>
            <a:r>
              <a:rPr lang="en-US" dirty="0" err="1" smtClean="0"/>
              <a:t>spermaries</a:t>
            </a:r>
            <a:endParaRPr lang="en-US" dirty="0" smtClean="0"/>
          </a:p>
          <a:p>
            <a:pPr algn="ctr"/>
            <a:r>
              <a:rPr lang="en-US" dirty="0" smtClean="0"/>
              <a:t>II-III</a:t>
            </a:r>
            <a:endParaRPr lang="en-US" dirty="0"/>
          </a:p>
        </p:txBody>
      </p:sp>
      <p:cxnSp>
        <p:nvCxnSpPr>
          <p:cNvPr id="11" name="Straight Connector 10"/>
          <p:cNvCxnSpPr/>
          <p:nvPr/>
        </p:nvCxnSpPr>
        <p:spPr>
          <a:xfrm flipV="1">
            <a:off x="1977883" y="4191000"/>
            <a:ext cx="536717"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620002" y="4885440"/>
            <a:ext cx="536717"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959895" y="1676400"/>
            <a:ext cx="1083951" cy="369332"/>
          </a:xfrm>
          <a:prstGeom prst="rect">
            <a:avLst/>
          </a:prstGeom>
          <a:noFill/>
        </p:spPr>
        <p:txBody>
          <a:bodyPr wrap="none" rtlCol="0">
            <a:spAutoFit/>
          </a:bodyPr>
          <a:lstStyle/>
          <a:p>
            <a:r>
              <a:rPr lang="en-US" dirty="0" err="1" smtClean="0"/>
              <a:t>mesoglea</a:t>
            </a:r>
            <a:endParaRPr lang="en-US" dirty="0"/>
          </a:p>
        </p:txBody>
      </p:sp>
      <p:cxnSp>
        <p:nvCxnSpPr>
          <p:cNvPr id="15" name="Straight Connector 14"/>
          <p:cNvCxnSpPr/>
          <p:nvPr/>
        </p:nvCxnSpPr>
        <p:spPr>
          <a:xfrm flipV="1">
            <a:off x="4343400" y="2045736"/>
            <a:ext cx="2885653" cy="18436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781800" y="2045737"/>
            <a:ext cx="655700" cy="10784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972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evron 53"/>
          <p:cNvSpPr/>
          <p:nvPr/>
        </p:nvSpPr>
        <p:spPr>
          <a:xfrm rot="16200000">
            <a:off x="6525353" y="6469192"/>
            <a:ext cx="241043" cy="231772"/>
          </a:xfrm>
          <a:prstGeom prst="chevron">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0" name="Group 39"/>
          <p:cNvGrpSpPr/>
          <p:nvPr/>
        </p:nvGrpSpPr>
        <p:grpSpPr>
          <a:xfrm>
            <a:off x="1755158" y="533400"/>
            <a:ext cx="5645322" cy="5791200"/>
            <a:chOff x="1755158" y="914403"/>
            <a:chExt cx="5645322" cy="5791200"/>
          </a:xfrm>
        </p:grpSpPr>
        <p:grpSp>
          <p:nvGrpSpPr>
            <p:cNvPr id="4" name="Group 3"/>
            <p:cNvGrpSpPr/>
            <p:nvPr/>
          </p:nvGrpSpPr>
          <p:grpSpPr>
            <a:xfrm>
              <a:off x="1755158" y="914403"/>
              <a:ext cx="5645322" cy="5559423"/>
              <a:chOff x="1755158" y="914403"/>
              <a:chExt cx="5645322" cy="5559423"/>
            </a:xfrm>
          </p:grpSpPr>
          <p:pic>
            <p:nvPicPr>
              <p:cNvPr id="5" name="Picture 2" descr="C:\Users\Dano\Documents\PhD\Histology\subplotfigure.png"/>
              <p:cNvPicPr>
                <a:picLocks noChangeAspect="1" noChangeArrowheads="1"/>
              </p:cNvPicPr>
              <p:nvPr/>
            </p:nvPicPr>
            <p:blipFill rotWithShape="1">
              <a:blip r:embed="rId2">
                <a:extLst>
                  <a:ext uri="{28A0092B-C50C-407E-A947-70E740481C1C}">
                    <a14:useLocalDpi xmlns:a14="http://schemas.microsoft.com/office/drawing/2010/main" val="0"/>
                  </a:ext>
                </a:extLst>
              </a:blip>
              <a:srcRect b="5198"/>
              <a:stretch/>
            </p:blipFill>
            <p:spPr bwMode="auto">
              <a:xfrm>
                <a:off x="1755158" y="914403"/>
                <a:ext cx="5603875" cy="55594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029204" y="1307068"/>
                <a:ext cx="1867037" cy="369332"/>
                <a:chOff x="7467600" y="1143000"/>
                <a:chExt cx="1867038" cy="369332"/>
              </a:xfrm>
            </p:grpSpPr>
            <p:sp>
              <p:nvSpPr>
                <p:cNvPr id="13" name="Rectangle 12"/>
                <p:cNvSpPr/>
                <p:nvPr/>
              </p:nvSpPr>
              <p:spPr>
                <a:xfrm>
                  <a:off x="7467600" y="1251466"/>
                  <a:ext cx="1524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620000" y="1143000"/>
                  <a:ext cx="1714638" cy="369332"/>
                </a:xfrm>
                <a:prstGeom prst="rect">
                  <a:avLst/>
                </a:prstGeom>
                <a:noFill/>
              </p:spPr>
              <p:txBody>
                <a:bodyPr wrap="none" rtlCol="0">
                  <a:spAutoFit/>
                </a:bodyPr>
                <a:lstStyle/>
                <a:p>
                  <a:r>
                    <a:rPr lang="en-US" dirty="0" smtClean="0"/>
                    <a:t>Shallow (5-10m)</a:t>
                  </a:r>
                  <a:endParaRPr lang="en-US" dirty="0"/>
                </a:p>
              </p:txBody>
            </p:sp>
          </p:grpSp>
          <p:grpSp>
            <p:nvGrpSpPr>
              <p:cNvPr id="7" name="Group 6"/>
              <p:cNvGrpSpPr/>
              <p:nvPr/>
            </p:nvGrpSpPr>
            <p:grpSpPr>
              <a:xfrm>
                <a:off x="5029200" y="1600200"/>
                <a:ext cx="1625880" cy="369332"/>
                <a:chOff x="7467600" y="1491734"/>
                <a:chExt cx="1625880" cy="369332"/>
              </a:xfrm>
            </p:grpSpPr>
            <p:sp>
              <p:nvSpPr>
                <p:cNvPr id="11" name="Oval 10"/>
                <p:cNvSpPr/>
                <p:nvPr/>
              </p:nvSpPr>
              <p:spPr>
                <a:xfrm>
                  <a:off x="7467600" y="1600200"/>
                  <a:ext cx="152400" cy="1524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620000" y="1491734"/>
                  <a:ext cx="1473480" cy="369332"/>
                </a:xfrm>
                <a:prstGeom prst="rect">
                  <a:avLst/>
                </a:prstGeom>
                <a:noFill/>
              </p:spPr>
              <p:txBody>
                <a:bodyPr wrap="none" rtlCol="0">
                  <a:spAutoFit/>
                </a:bodyPr>
                <a:lstStyle/>
                <a:p>
                  <a:r>
                    <a:rPr lang="en-US" dirty="0" smtClean="0"/>
                    <a:t>Mid (16-21m)</a:t>
                  </a:r>
                  <a:endParaRPr lang="en-US" dirty="0"/>
                </a:p>
              </p:txBody>
            </p:sp>
          </p:grpSp>
          <p:grpSp>
            <p:nvGrpSpPr>
              <p:cNvPr id="8" name="Group 7"/>
              <p:cNvGrpSpPr/>
              <p:nvPr/>
            </p:nvGrpSpPr>
            <p:grpSpPr>
              <a:xfrm>
                <a:off x="5029203" y="1872734"/>
                <a:ext cx="2371277" cy="369332"/>
                <a:chOff x="7467600" y="1764268"/>
                <a:chExt cx="2371278" cy="369332"/>
              </a:xfrm>
            </p:grpSpPr>
            <p:sp>
              <p:nvSpPr>
                <p:cNvPr id="9" name="Isosceles Triangle 8"/>
                <p:cNvSpPr/>
                <p:nvPr/>
              </p:nvSpPr>
              <p:spPr>
                <a:xfrm>
                  <a:off x="7467600" y="1883244"/>
                  <a:ext cx="152400" cy="13138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TextBox 9"/>
                <p:cNvSpPr txBox="1"/>
                <p:nvPr/>
              </p:nvSpPr>
              <p:spPr>
                <a:xfrm>
                  <a:off x="7620000" y="1764268"/>
                  <a:ext cx="2218878" cy="369332"/>
                </a:xfrm>
                <a:prstGeom prst="rect">
                  <a:avLst/>
                </a:prstGeom>
                <a:noFill/>
              </p:spPr>
              <p:txBody>
                <a:bodyPr wrap="none" rtlCol="0">
                  <a:spAutoFit/>
                </a:bodyPr>
                <a:lstStyle/>
                <a:p>
                  <a:r>
                    <a:rPr lang="en-US" dirty="0" smtClean="0"/>
                    <a:t>Mesophotic (35-40m)</a:t>
                  </a:r>
                  <a:endParaRPr lang="en-US" dirty="0"/>
                </a:p>
              </p:txBody>
            </p:sp>
          </p:grpSp>
        </p:grpSp>
        <p:grpSp>
          <p:nvGrpSpPr>
            <p:cNvPr id="18" name="Group 17"/>
            <p:cNvGrpSpPr/>
            <p:nvPr/>
          </p:nvGrpSpPr>
          <p:grpSpPr>
            <a:xfrm>
              <a:off x="2999438" y="6473831"/>
              <a:ext cx="231772" cy="231772"/>
              <a:chOff x="762000" y="3581400"/>
              <a:chExt cx="381000" cy="381000"/>
            </a:xfrm>
          </p:grpSpPr>
          <p:sp>
            <p:nvSpPr>
              <p:cNvPr id="15" name="Oval 14"/>
              <p:cNvSpPr/>
              <p:nvPr/>
            </p:nvSpPr>
            <p:spPr>
              <a:xfrm>
                <a:off x="762000" y="3581400"/>
                <a:ext cx="381000" cy="381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767862" y="3581400"/>
                <a:ext cx="184637" cy="381000"/>
              </a:xfrm>
              <a:custGeom>
                <a:avLst/>
                <a:gdLst>
                  <a:gd name="connsiteX0" fmla="*/ 181707 w 187569"/>
                  <a:gd name="connsiteY0" fmla="*/ 0 h 381000"/>
                  <a:gd name="connsiteX1" fmla="*/ 187569 w 187569"/>
                  <a:gd name="connsiteY1" fmla="*/ 381000 h 381000"/>
                  <a:gd name="connsiteX2" fmla="*/ 105507 w 187569"/>
                  <a:gd name="connsiteY2" fmla="*/ 363415 h 381000"/>
                  <a:gd name="connsiteX3" fmla="*/ 35169 w 187569"/>
                  <a:gd name="connsiteY3" fmla="*/ 304800 h 381000"/>
                  <a:gd name="connsiteX4" fmla="*/ 0 w 187569"/>
                  <a:gd name="connsiteY4" fmla="*/ 205154 h 381000"/>
                  <a:gd name="connsiteX5" fmla="*/ 35169 w 187569"/>
                  <a:gd name="connsiteY5" fmla="*/ 87923 h 381000"/>
                  <a:gd name="connsiteX6" fmla="*/ 111369 w 187569"/>
                  <a:gd name="connsiteY6" fmla="*/ 29308 h 381000"/>
                  <a:gd name="connsiteX7" fmla="*/ 181707 w 187569"/>
                  <a:gd name="connsiteY7"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569" h="381000">
                    <a:moveTo>
                      <a:pt x="181707" y="0"/>
                    </a:moveTo>
                    <a:lnTo>
                      <a:pt x="187569" y="381000"/>
                    </a:lnTo>
                    <a:lnTo>
                      <a:pt x="105507" y="363415"/>
                    </a:lnTo>
                    <a:lnTo>
                      <a:pt x="35169" y="304800"/>
                    </a:lnTo>
                    <a:lnTo>
                      <a:pt x="0" y="205154"/>
                    </a:lnTo>
                    <a:lnTo>
                      <a:pt x="35169" y="87923"/>
                    </a:lnTo>
                    <a:lnTo>
                      <a:pt x="111369" y="29308"/>
                    </a:lnTo>
                    <a:lnTo>
                      <a:pt x="181707"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rot="10800000">
              <a:off x="3862594" y="6473826"/>
              <a:ext cx="231772" cy="231772"/>
              <a:chOff x="762000" y="3581400"/>
              <a:chExt cx="381000" cy="381000"/>
            </a:xfrm>
          </p:grpSpPr>
          <p:sp>
            <p:nvSpPr>
              <p:cNvPr id="20" name="Oval 19"/>
              <p:cNvSpPr/>
              <p:nvPr/>
            </p:nvSpPr>
            <p:spPr>
              <a:xfrm>
                <a:off x="762000" y="3581400"/>
                <a:ext cx="381000" cy="381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767862" y="3581400"/>
                <a:ext cx="184637" cy="381000"/>
              </a:xfrm>
              <a:custGeom>
                <a:avLst/>
                <a:gdLst>
                  <a:gd name="connsiteX0" fmla="*/ 181707 w 187569"/>
                  <a:gd name="connsiteY0" fmla="*/ 0 h 381000"/>
                  <a:gd name="connsiteX1" fmla="*/ 187569 w 187569"/>
                  <a:gd name="connsiteY1" fmla="*/ 381000 h 381000"/>
                  <a:gd name="connsiteX2" fmla="*/ 105507 w 187569"/>
                  <a:gd name="connsiteY2" fmla="*/ 363415 h 381000"/>
                  <a:gd name="connsiteX3" fmla="*/ 35169 w 187569"/>
                  <a:gd name="connsiteY3" fmla="*/ 304800 h 381000"/>
                  <a:gd name="connsiteX4" fmla="*/ 0 w 187569"/>
                  <a:gd name="connsiteY4" fmla="*/ 205154 h 381000"/>
                  <a:gd name="connsiteX5" fmla="*/ 35169 w 187569"/>
                  <a:gd name="connsiteY5" fmla="*/ 87923 h 381000"/>
                  <a:gd name="connsiteX6" fmla="*/ 111369 w 187569"/>
                  <a:gd name="connsiteY6" fmla="*/ 29308 h 381000"/>
                  <a:gd name="connsiteX7" fmla="*/ 181707 w 187569"/>
                  <a:gd name="connsiteY7"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569" h="381000">
                    <a:moveTo>
                      <a:pt x="181707" y="0"/>
                    </a:moveTo>
                    <a:lnTo>
                      <a:pt x="187569" y="381000"/>
                    </a:lnTo>
                    <a:lnTo>
                      <a:pt x="105507" y="363415"/>
                    </a:lnTo>
                    <a:lnTo>
                      <a:pt x="35169" y="304800"/>
                    </a:lnTo>
                    <a:lnTo>
                      <a:pt x="0" y="205154"/>
                    </a:lnTo>
                    <a:lnTo>
                      <a:pt x="35169" y="87923"/>
                    </a:lnTo>
                    <a:lnTo>
                      <a:pt x="111369" y="29308"/>
                    </a:lnTo>
                    <a:lnTo>
                      <a:pt x="181707"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Oval 23"/>
            <p:cNvSpPr/>
            <p:nvPr/>
          </p:nvSpPr>
          <p:spPr>
            <a:xfrm rot="10800000">
              <a:off x="3425828" y="6473828"/>
              <a:ext cx="231772" cy="23177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rot="10800000">
              <a:off x="2590800" y="6473831"/>
              <a:ext cx="231772" cy="23177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rot="10800000">
              <a:off x="4267200" y="6473830"/>
              <a:ext cx="231772" cy="23177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5622941" y="6473826"/>
              <a:ext cx="231772" cy="231772"/>
              <a:chOff x="762000" y="3581400"/>
              <a:chExt cx="381000" cy="381000"/>
            </a:xfrm>
          </p:grpSpPr>
          <p:sp>
            <p:nvSpPr>
              <p:cNvPr id="37" name="Oval 36"/>
              <p:cNvSpPr/>
              <p:nvPr/>
            </p:nvSpPr>
            <p:spPr>
              <a:xfrm>
                <a:off x="762000" y="3581400"/>
                <a:ext cx="381000" cy="381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a:off x="767862" y="3581400"/>
                <a:ext cx="184637" cy="381000"/>
              </a:xfrm>
              <a:custGeom>
                <a:avLst/>
                <a:gdLst>
                  <a:gd name="connsiteX0" fmla="*/ 181707 w 187569"/>
                  <a:gd name="connsiteY0" fmla="*/ 0 h 381000"/>
                  <a:gd name="connsiteX1" fmla="*/ 187569 w 187569"/>
                  <a:gd name="connsiteY1" fmla="*/ 381000 h 381000"/>
                  <a:gd name="connsiteX2" fmla="*/ 105507 w 187569"/>
                  <a:gd name="connsiteY2" fmla="*/ 363415 h 381000"/>
                  <a:gd name="connsiteX3" fmla="*/ 35169 w 187569"/>
                  <a:gd name="connsiteY3" fmla="*/ 304800 h 381000"/>
                  <a:gd name="connsiteX4" fmla="*/ 0 w 187569"/>
                  <a:gd name="connsiteY4" fmla="*/ 205154 h 381000"/>
                  <a:gd name="connsiteX5" fmla="*/ 35169 w 187569"/>
                  <a:gd name="connsiteY5" fmla="*/ 87923 h 381000"/>
                  <a:gd name="connsiteX6" fmla="*/ 111369 w 187569"/>
                  <a:gd name="connsiteY6" fmla="*/ 29308 h 381000"/>
                  <a:gd name="connsiteX7" fmla="*/ 181707 w 187569"/>
                  <a:gd name="connsiteY7"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569" h="381000">
                    <a:moveTo>
                      <a:pt x="181707" y="0"/>
                    </a:moveTo>
                    <a:lnTo>
                      <a:pt x="187569" y="381000"/>
                    </a:lnTo>
                    <a:lnTo>
                      <a:pt x="105507" y="363415"/>
                    </a:lnTo>
                    <a:lnTo>
                      <a:pt x="35169" y="304800"/>
                    </a:lnTo>
                    <a:lnTo>
                      <a:pt x="0" y="205154"/>
                    </a:lnTo>
                    <a:lnTo>
                      <a:pt x="35169" y="87923"/>
                    </a:lnTo>
                    <a:lnTo>
                      <a:pt x="111369" y="29308"/>
                    </a:lnTo>
                    <a:lnTo>
                      <a:pt x="181707"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rot="10800000">
              <a:off x="6473828" y="6473826"/>
              <a:ext cx="231772" cy="231772"/>
              <a:chOff x="762000" y="3581400"/>
              <a:chExt cx="381000" cy="381000"/>
            </a:xfrm>
          </p:grpSpPr>
          <p:sp>
            <p:nvSpPr>
              <p:cNvPr id="35" name="Oval 34"/>
              <p:cNvSpPr/>
              <p:nvPr/>
            </p:nvSpPr>
            <p:spPr>
              <a:xfrm>
                <a:off x="762000" y="3581400"/>
                <a:ext cx="381000" cy="381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767862" y="3581400"/>
                <a:ext cx="184637" cy="381000"/>
              </a:xfrm>
              <a:custGeom>
                <a:avLst/>
                <a:gdLst>
                  <a:gd name="connsiteX0" fmla="*/ 181707 w 187569"/>
                  <a:gd name="connsiteY0" fmla="*/ 0 h 381000"/>
                  <a:gd name="connsiteX1" fmla="*/ 187569 w 187569"/>
                  <a:gd name="connsiteY1" fmla="*/ 381000 h 381000"/>
                  <a:gd name="connsiteX2" fmla="*/ 105507 w 187569"/>
                  <a:gd name="connsiteY2" fmla="*/ 363415 h 381000"/>
                  <a:gd name="connsiteX3" fmla="*/ 35169 w 187569"/>
                  <a:gd name="connsiteY3" fmla="*/ 304800 h 381000"/>
                  <a:gd name="connsiteX4" fmla="*/ 0 w 187569"/>
                  <a:gd name="connsiteY4" fmla="*/ 205154 h 381000"/>
                  <a:gd name="connsiteX5" fmla="*/ 35169 w 187569"/>
                  <a:gd name="connsiteY5" fmla="*/ 87923 h 381000"/>
                  <a:gd name="connsiteX6" fmla="*/ 111369 w 187569"/>
                  <a:gd name="connsiteY6" fmla="*/ 29308 h 381000"/>
                  <a:gd name="connsiteX7" fmla="*/ 181707 w 187569"/>
                  <a:gd name="connsiteY7"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569" h="381000">
                    <a:moveTo>
                      <a:pt x="181707" y="0"/>
                    </a:moveTo>
                    <a:lnTo>
                      <a:pt x="187569" y="381000"/>
                    </a:lnTo>
                    <a:lnTo>
                      <a:pt x="105507" y="363415"/>
                    </a:lnTo>
                    <a:lnTo>
                      <a:pt x="35169" y="304800"/>
                    </a:lnTo>
                    <a:lnTo>
                      <a:pt x="0" y="205154"/>
                    </a:lnTo>
                    <a:lnTo>
                      <a:pt x="35169" y="87923"/>
                    </a:lnTo>
                    <a:lnTo>
                      <a:pt x="111369" y="29308"/>
                    </a:lnTo>
                    <a:lnTo>
                      <a:pt x="181707"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Oval 31"/>
            <p:cNvSpPr/>
            <p:nvPr/>
          </p:nvSpPr>
          <p:spPr>
            <a:xfrm rot="10800000">
              <a:off x="6019801" y="6473826"/>
              <a:ext cx="231772" cy="23177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rot="10800000">
              <a:off x="5181600" y="6473826"/>
              <a:ext cx="231772" cy="23177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rot="10800000">
              <a:off x="6858001" y="6473828"/>
              <a:ext cx="231772" cy="23177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49"/>
          <p:cNvSpPr/>
          <p:nvPr/>
        </p:nvSpPr>
        <p:spPr>
          <a:xfrm>
            <a:off x="4730763" y="1893749"/>
            <a:ext cx="4489437" cy="5040451"/>
          </a:xfrm>
          <a:prstGeom prst="rect">
            <a:avLst/>
          </a:prstGeom>
          <a:solidFill>
            <a:schemeClr val="bg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499883" y="1219197"/>
            <a:ext cx="3230880" cy="674552"/>
          </a:xfrm>
          <a:custGeom>
            <a:avLst/>
            <a:gdLst>
              <a:gd name="connsiteX0" fmla="*/ 0 w 3230880"/>
              <a:gd name="connsiteY0" fmla="*/ 654203 h 674552"/>
              <a:gd name="connsiteX1" fmla="*/ 883920 w 3230880"/>
              <a:gd name="connsiteY1" fmla="*/ 34443 h 674552"/>
              <a:gd name="connsiteX2" fmla="*/ 1838960 w 3230880"/>
              <a:gd name="connsiteY2" fmla="*/ 674523 h 674552"/>
              <a:gd name="connsiteX3" fmla="*/ 2641600 w 3230880"/>
              <a:gd name="connsiteY3" fmla="*/ 3963 h 674552"/>
              <a:gd name="connsiteX4" fmla="*/ 3230880 w 3230880"/>
              <a:gd name="connsiteY4" fmla="*/ 390043 h 674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0880" h="674552">
                <a:moveTo>
                  <a:pt x="0" y="654203"/>
                </a:moveTo>
                <a:cubicBezTo>
                  <a:pt x="288713" y="342629"/>
                  <a:pt x="577427" y="31056"/>
                  <a:pt x="883920" y="34443"/>
                </a:cubicBezTo>
                <a:cubicBezTo>
                  <a:pt x="1190413" y="37830"/>
                  <a:pt x="1546013" y="679603"/>
                  <a:pt x="1838960" y="674523"/>
                </a:cubicBezTo>
                <a:cubicBezTo>
                  <a:pt x="2131907" y="669443"/>
                  <a:pt x="2409613" y="51376"/>
                  <a:pt x="2641600" y="3963"/>
                </a:cubicBezTo>
                <a:cubicBezTo>
                  <a:pt x="2873587" y="-43450"/>
                  <a:pt x="3048000" y="349403"/>
                  <a:pt x="3230880" y="390043"/>
                </a:cubicBezTo>
              </a:path>
            </a:pathLst>
          </a:custGeom>
          <a:noFill/>
          <a:ln w="1079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hevron 52"/>
          <p:cNvSpPr/>
          <p:nvPr/>
        </p:nvSpPr>
        <p:spPr>
          <a:xfrm rot="16200000">
            <a:off x="3881565" y="6469192"/>
            <a:ext cx="241043" cy="231772"/>
          </a:xfrm>
          <a:prstGeom prst="chevron">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Oval 1"/>
          <p:cNvSpPr/>
          <p:nvPr/>
        </p:nvSpPr>
        <p:spPr>
          <a:xfrm>
            <a:off x="3694115" y="5105400"/>
            <a:ext cx="725485" cy="914400"/>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5486400" y="2667000"/>
            <a:ext cx="749370" cy="2900680"/>
            <a:chOff x="5486400" y="2667000"/>
            <a:chExt cx="749370" cy="2900680"/>
          </a:xfrm>
        </p:grpSpPr>
        <p:cxnSp>
          <p:nvCxnSpPr>
            <p:cNvPr id="16" name="Straight Arrow Connector 15"/>
            <p:cNvCxnSpPr/>
            <p:nvPr/>
          </p:nvCxnSpPr>
          <p:spPr>
            <a:xfrm>
              <a:off x="5486400" y="2667000"/>
              <a:ext cx="43194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803830" y="5567680"/>
              <a:ext cx="43194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41" name="Oval 40"/>
          <p:cNvSpPr/>
          <p:nvPr/>
        </p:nvSpPr>
        <p:spPr>
          <a:xfrm>
            <a:off x="6284915" y="4800600"/>
            <a:ext cx="725485" cy="914400"/>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092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3"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path" presetSubtype="0" accel="50000" decel="50000" fill="hold" grpId="0" nodeType="clickEffect">
                                  <p:stCondLst>
                                    <p:cond delay="0"/>
                                  </p:stCondLst>
                                  <p:childTnLst>
                                    <p:animMotion origin="layout" path="M 5E-6 -1.85185E-6 L 0.03438 0.18426 " pathEditMode="relative" rAng="0" ptsTypes="AA">
                                      <p:cBhvr>
                                        <p:cTn id="21" dur="2000" fill="hold"/>
                                        <p:tgtEl>
                                          <p:spTgt spid="49"/>
                                        </p:tgtEl>
                                        <p:attrNameLst>
                                          <p:attrName>ppt_x</p:attrName>
                                          <p:attrName>ppt_y</p:attrName>
                                        </p:attrNameLst>
                                      </p:cBhvr>
                                      <p:rCtr x="1719" y="9213"/>
                                    </p:animMotion>
                                  </p:childTnLst>
                                </p:cTn>
                              </p:par>
                            </p:childTnLst>
                          </p:cTn>
                        </p:par>
                        <p:par>
                          <p:cTn id="22" fill="hold">
                            <p:stCondLst>
                              <p:cond delay="2000"/>
                            </p:stCondLst>
                            <p:childTnLst>
                              <p:par>
                                <p:cTn id="23" presetID="49" presetClass="path" presetSubtype="0" accel="50000" decel="50000" fill="hold" grpId="1" nodeType="afterEffect">
                                  <p:stCondLst>
                                    <p:cond delay="0"/>
                                  </p:stCondLst>
                                  <p:childTnLst>
                                    <p:animMotion origin="layout" path="M 0.03438 0.18426 L 0.10105 0.37315 " pathEditMode="relative" rAng="0" ptsTypes="AA">
                                      <p:cBhvr>
                                        <p:cTn id="24" dur="2000" fill="hold"/>
                                        <p:tgtEl>
                                          <p:spTgt spid="49"/>
                                        </p:tgtEl>
                                        <p:attrNameLst>
                                          <p:attrName>ppt_x</p:attrName>
                                          <p:attrName>ppt_y</p:attrName>
                                        </p:attrNameLst>
                                      </p:cBhvr>
                                      <p:rCtr x="3333" y="9444"/>
                                    </p:animMotion>
                                  </p:childTnLst>
                                </p:cTn>
                              </p:par>
                            </p:childTnLst>
                          </p:cTn>
                        </p:par>
                        <p:par>
                          <p:cTn id="25" fill="hold">
                            <p:stCondLst>
                              <p:cond delay="4000"/>
                            </p:stCondLst>
                            <p:childTnLst>
                              <p:par>
                                <p:cTn id="26" presetID="49" presetClass="path" presetSubtype="0" accel="50000" decel="50000" fill="hold" grpId="2" nodeType="afterEffect">
                                  <p:stCondLst>
                                    <p:cond delay="0"/>
                                  </p:stCondLst>
                                  <p:childTnLst>
                                    <p:animMotion origin="layout" path="M 0.10105 0.37315 L 0.16771 0.58426 " pathEditMode="relative" rAng="0" ptsTypes="AA">
                                      <p:cBhvr>
                                        <p:cTn id="27" dur="2000" fill="hold"/>
                                        <p:tgtEl>
                                          <p:spTgt spid="49"/>
                                        </p:tgtEl>
                                        <p:attrNameLst>
                                          <p:attrName>ppt_x</p:attrName>
                                          <p:attrName>ppt_y</p:attrName>
                                        </p:attrNameLst>
                                      </p:cBhvr>
                                      <p:rCtr x="3333" y="10556"/>
                                    </p:animMotion>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4" nodeType="clickEffect">
                                  <p:stCondLst>
                                    <p:cond delay="0"/>
                                  </p:stCondLst>
                                  <p:childTnLst>
                                    <p:animEffect transition="out" filter="fade">
                                      <p:cBhvr>
                                        <p:cTn id="31" dur="500"/>
                                        <p:tgtEl>
                                          <p:spTgt spid="49"/>
                                        </p:tgtEl>
                                      </p:cBhvr>
                                    </p:animEffect>
                                    <p:set>
                                      <p:cBhvr>
                                        <p:cTn id="32" dur="1" fill="hold">
                                          <p:stCondLst>
                                            <p:cond delay="499"/>
                                          </p:stCondLst>
                                        </p:cTn>
                                        <p:tgtEl>
                                          <p:spTgt spid="49"/>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500"/>
                                        <p:tgtEl>
                                          <p:spTgt spid="50"/>
                                        </p:tgtEl>
                                      </p:cBhvr>
                                    </p:animEffect>
                                    <p:set>
                                      <p:cBhvr>
                                        <p:cTn id="35" dur="1" fill="hold">
                                          <p:stCondLst>
                                            <p:cond delay="499"/>
                                          </p:stCondLst>
                                        </p:cTn>
                                        <p:tgtEl>
                                          <p:spTgt spid="50"/>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41"/>
                                        </p:tgtEl>
                                      </p:cBhvr>
                                    </p:animEffect>
                                    <p:set>
                                      <p:cBhvr>
                                        <p:cTn id="45" dur="1" fill="hold">
                                          <p:stCondLst>
                                            <p:cond delay="499"/>
                                          </p:stCondLst>
                                        </p:cTn>
                                        <p:tgtEl>
                                          <p:spTgt spid="41"/>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9" grpId="0" animBg="1"/>
      <p:bldP spid="49" grpId="1" animBg="1"/>
      <p:bldP spid="49" grpId="2" animBg="1"/>
      <p:bldP spid="49" grpId="3" animBg="1"/>
      <p:bldP spid="49" grpId="4" animBg="1"/>
      <p:bldP spid="2" grpId="0" animBg="1"/>
      <p:bldP spid="2" grpId="1" animBg="1"/>
      <p:bldP spid="41" grpId="0" animBg="1"/>
      <p:bldP spid="4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49422" y="761607"/>
            <a:ext cx="4955978" cy="6111633"/>
            <a:chOff x="1978222" y="761607"/>
            <a:chExt cx="4955978" cy="6111633"/>
          </a:xfrm>
        </p:grpSpPr>
        <p:grpSp>
          <p:nvGrpSpPr>
            <p:cNvPr id="19" name="Group 18"/>
            <p:cNvGrpSpPr/>
            <p:nvPr/>
          </p:nvGrpSpPr>
          <p:grpSpPr>
            <a:xfrm>
              <a:off x="1978222" y="761607"/>
              <a:ext cx="4955978" cy="2743200"/>
              <a:chOff x="1978222" y="761607"/>
              <a:chExt cx="4955978" cy="2743200"/>
            </a:xfrm>
          </p:grpSpPr>
          <p:graphicFrame>
            <p:nvGraphicFramePr>
              <p:cNvPr id="5" name="Chart 4"/>
              <p:cNvGraphicFramePr>
                <a:graphicFrameLocks/>
              </p:cNvGraphicFramePr>
              <p:nvPr>
                <p:extLst>
                  <p:ext uri="{D42A27DB-BD31-4B8C-83A1-F6EECF244321}">
                    <p14:modId xmlns:p14="http://schemas.microsoft.com/office/powerpoint/2010/main" val="2673389521"/>
                  </p:ext>
                </p:extLst>
              </p:nvPr>
            </p:nvGraphicFramePr>
            <p:xfrm>
              <a:off x="2362200" y="761607"/>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rot="16200000">
                <a:off x="923414" y="1954115"/>
                <a:ext cx="2417393" cy="307777"/>
              </a:xfrm>
              <a:prstGeom prst="rect">
                <a:avLst/>
              </a:prstGeom>
              <a:noFill/>
            </p:spPr>
            <p:txBody>
              <a:bodyPr wrap="none" rtlCol="0">
                <a:spAutoFit/>
              </a:bodyPr>
              <a:lstStyle/>
              <a:p>
                <a:r>
                  <a:rPr lang="en-US" sz="1400" dirty="0" err="1" smtClean="0"/>
                  <a:t>Stg</a:t>
                </a:r>
                <a:r>
                  <a:rPr lang="en-US" sz="1400" dirty="0" smtClean="0"/>
                  <a:t> IV ova volume (mm</a:t>
                </a:r>
                <a:r>
                  <a:rPr lang="en-US" sz="1400" baseline="30000" dirty="0" smtClean="0"/>
                  <a:t>3</a:t>
                </a:r>
                <a:r>
                  <a:rPr lang="en-US" sz="1400" dirty="0" smtClean="0"/>
                  <a:t> x 10</a:t>
                </a:r>
                <a:r>
                  <a:rPr lang="en-US" sz="1400" baseline="30000" dirty="0" smtClean="0"/>
                  <a:t>-2</a:t>
                </a:r>
                <a:r>
                  <a:rPr lang="en-US" sz="1400" dirty="0" smtClean="0"/>
                  <a:t>)</a:t>
                </a:r>
                <a:endParaRPr lang="en-US" sz="1400" dirty="0"/>
              </a:p>
            </p:txBody>
          </p:sp>
          <p:sp>
            <p:nvSpPr>
              <p:cNvPr id="8" name="TextBox 7"/>
              <p:cNvSpPr txBox="1"/>
              <p:nvPr/>
            </p:nvSpPr>
            <p:spPr>
              <a:xfrm>
                <a:off x="3429000" y="1383268"/>
                <a:ext cx="300082" cy="369332"/>
              </a:xfrm>
              <a:prstGeom prst="rect">
                <a:avLst/>
              </a:prstGeom>
              <a:noFill/>
            </p:spPr>
            <p:txBody>
              <a:bodyPr wrap="none" rtlCol="0">
                <a:spAutoFit/>
              </a:bodyPr>
              <a:lstStyle/>
              <a:p>
                <a:r>
                  <a:rPr lang="en-US" dirty="0" smtClean="0"/>
                  <a:t>*</a:t>
                </a:r>
                <a:endParaRPr lang="en-US" dirty="0"/>
              </a:p>
            </p:txBody>
          </p:sp>
          <p:sp>
            <p:nvSpPr>
              <p:cNvPr id="9" name="TextBox 8"/>
              <p:cNvSpPr txBox="1"/>
              <p:nvPr/>
            </p:nvSpPr>
            <p:spPr>
              <a:xfrm>
                <a:off x="6096000" y="1618456"/>
                <a:ext cx="415498" cy="369332"/>
              </a:xfrm>
              <a:prstGeom prst="rect">
                <a:avLst/>
              </a:prstGeom>
              <a:noFill/>
            </p:spPr>
            <p:txBody>
              <a:bodyPr wrap="none" rtlCol="0">
                <a:spAutoFit/>
              </a:bodyPr>
              <a:lstStyle/>
              <a:p>
                <a:r>
                  <a:rPr lang="en-US" dirty="0" smtClean="0"/>
                  <a:t>**</a:t>
                </a:r>
                <a:endParaRPr lang="en-US" dirty="0"/>
              </a:p>
            </p:txBody>
          </p:sp>
          <p:sp>
            <p:nvSpPr>
              <p:cNvPr id="14" name="TextBox 13"/>
              <p:cNvSpPr txBox="1"/>
              <p:nvPr/>
            </p:nvSpPr>
            <p:spPr>
              <a:xfrm>
                <a:off x="4724400" y="1676400"/>
                <a:ext cx="415498" cy="369332"/>
              </a:xfrm>
              <a:prstGeom prst="rect">
                <a:avLst/>
              </a:prstGeom>
              <a:noFill/>
            </p:spPr>
            <p:txBody>
              <a:bodyPr wrap="none" rtlCol="0">
                <a:spAutoFit/>
              </a:bodyPr>
              <a:lstStyle/>
              <a:p>
                <a:r>
                  <a:rPr lang="en-US" dirty="0" smtClean="0"/>
                  <a:t>**</a:t>
                </a:r>
                <a:endParaRPr lang="en-US" dirty="0"/>
              </a:p>
            </p:txBody>
          </p:sp>
        </p:grpSp>
        <p:grpSp>
          <p:nvGrpSpPr>
            <p:cNvPr id="18" name="Group 17"/>
            <p:cNvGrpSpPr/>
            <p:nvPr/>
          </p:nvGrpSpPr>
          <p:grpSpPr>
            <a:xfrm>
              <a:off x="1978222" y="3581400"/>
              <a:ext cx="4955978" cy="2743200"/>
              <a:chOff x="1978222" y="3581400"/>
              <a:chExt cx="4955978" cy="2743200"/>
            </a:xfrm>
          </p:grpSpPr>
          <p:sp>
            <p:nvSpPr>
              <p:cNvPr id="10" name="TextBox 9"/>
              <p:cNvSpPr txBox="1"/>
              <p:nvPr/>
            </p:nvSpPr>
            <p:spPr>
              <a:xfrm>
                <a:off x="3429000" y="4278868"/>
                <a:ext cx="300082" cy="369332"/>
              </a:xfrm>
              <a:prstGeom prst="rect">
                <a:avLst/>
              </a:prstGeom>
              <a:noFill/>
            </p:spPr>
            <p:txBody>
              <a:bodyPr wrap="none" rtlCol="0">
                <a:spAutoFit/>
              </a:bodyPr>
              <a:lstStyle/>
              <a:p>
                <a:r>
                  <a:rPr lang="en-US" dirty="0" smtClean="0"/>
                  <a:t>*</a:t>
                </a:r>
                <a:endParaRPr lang="en-US" dirty="0"/>
              </a:p>
            </p:txBody>
          </p:sp>
          <p:grpSp>
            <p:nvGrpSpPr>
              <p:cNvPr id="17" name="Group 16"/>
              <p:cNvGrpSpPr/>
              <p:nvPr/>
            </p:nvGrpSpPr>
            <p:grpSpPr>
              <a:xfrm>
                <a:off x="1978222" y="3581400"/>
                <a:ext cx="4955978" cy="2743200"/>
                <a:chOff x="1978222" y="3581400"/>
                <a:chExt cx="4955978" cy="2743200"/>
              </a:xfrm>
            </p:grpSpPr>
            <p:graphicFrame>
              <p:nvGraphicFramePr>
                <p:cNvPr id="4" name="Chart 3"/>
                <p:cNvGraphicFramePr>
                  <a:graphicFrameLocks/>
                </p:cNvGraphicFramePr>
                <p:nvPr>
                  <p:extLst>
                    <p:ext uri="{D42A27DB-BD31-4B8C-83A1-F6EECF244321}">
                      <p14:modId xmlns:p14="http://schemas.microsoft.com/office/powerpoint/2010/main" val="3363489114"/>
                    </p:ext>
                  </p:extLst>
                </p:nvPr>
              </p:nvGraphicFramePr>
              <p:xfrm>
                <a:off x="2362200" y="3581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rot="16200000">
                  <a:off x="917227" y="4818841"/>
                  <a:ext cx="2429768" cy="307777"/>
                </a:xfrm>
                <a:prstGeom prst="rect">
                  <a:avLst/>
                </a:prstGeom>
                <a:noFill/>
              </p:spPr>
              <p:txBody>
                <a:bodyPr wrap="none" rtlCol="0">
                  <a:spAutoFit/>
                </a:bodyPr>
                <a:lstStyle/>
                <a:p>
                  <a:r>
                    <a:rPr lang="en-US" sz="1400" dirty="0" smtClean="0"/>
                    <a:t># </a:t>
                  </a:r>
                  <a:r>
                    <a:rPr lang="en-US" sz="1400" dirty="0" err="1" smtClean="0"/>
                    <a:t>oocyts</a:t>
                  </a:r>
                  <a:r>
                    <a:rPr lang="en-US" sz="1400" dirty="0" smtClean="0"/>
                    <a:t> x mes</a:t>
                  </a:r>
                  <a:r>
                    <a:rPr lang="en-US" sz="1400" baseline="30000" dirty="0" smtClean="0"/>
                    <a:t>-1</a:t>
                  </a:r>
                  <a:r>
                    <a:rPr lang="en-US" sz="1400" dirty="0" smtClean="0"/>
                    <a:t> (long. section)</a:t>
                  </a:r>
                  <a:endParaRPr lang="en-US" sz="1400" dirty="0"/>
                </a:p>
              </p:txBody>
            </p:sp>
            <p:sp>
              <p:nvSpPr>
                <p:cNvPr id="11" name="TextBox 10"/>
                <p:cNvSpPr txBox="1"/>
                <p:nvPr/>
              </p:nvSpPr>
              <p:spPr>
                <a:xfrm>
                  <a:off x="4800600" y="4038600"/>
                  <a:ext cx="253596" cy="307777"/>
                </a:xfrm>
                <a:prstGeom prst="rect">
                  <a:avLst/>
                </a:prstGeom>
                <a:noFill/>
              </p:spPr>
              <p:txBody>
                <a:bodyPr wrap="none" rtlCol="0">
                  <a:spAutoFit/>
                </a:bodyPr>
                <a:lstStyle/>
                <a:p>
                  <a:r>
                    <a:rPr lang="en-US" sz="1400" dirty="0"/>
                    <a:t>/</a:t>
                  </a:r>
                </a:p>
              </p:txBody>
            </p:sp>
            <p:sp>
              <p:nvSpPr>
                <p:cNvPr id="12" name="TextBox 11"/>
                <p:cNvSpPr txBox="1"/>
                <p:nvPr/>
              </p:nvSpPr>
              <p:spPr>
                <a:xfrm>
                  <a:off x="4692261" y="4050267"/>
                  <a:ext cx="300082" cy="369332"/>
                </a:xfrm>
                <a:prstGeom prst="rect">
                  <a:avLst/>
                </a:prstGeom>
                <a:noFill/>
              </p:spPr>
              <p:txBody>
                <a:bodyPr wrap="none" rtlCol="0">
                  <a:spAutoFit/>
                </a:bodyPr>
                <a:lstStyle/>
                <a:p>
                  <a:r>
                    <a:rPr lang="en-US" dirty="0" smtClean="0"/>
                    <a:t>*</a:t>
                  </a:r>
                  <a:endParaRPr lang="en-US" dirty="0"/>
                </a:p>
              </p:txBody>
            </p:sp>
            <p:sp>
              <p:nvSpPr>
                <p:cNvPr id="15" name="TextBox 14"/>
                <p:cNvSpPr txBox="1"/>
                <p:nvPr/>
              </p:nvSpPr>
              <p:spPr>
                <a:xfrm>
                  <a:off x="4876800" y="4050268"/>
                  <a:ext cx="415498" cy="369332"/>
                </a:xfrm>
                <a:prstGeom prst="rect">
                  <a:avLst/>
                </a:prstGeom>
                <a:noFill/>
              </p:spPr>
              <p:txBody>
                <a:bodyPr wrap="none" rtlCol="0">
                  <a:spAutoFit/>
                </a:bodyPr>
                <a:lstStyle/>
                <a:p>
                  <a:r>
                    <a:rPr lang="en-US" dirty="0" smtClean="0"/>
                    <a:t>**</a:t>
                  </a:r>
                  <a:endParaRPr lang="en-US" dirty="0"/>
                </a:p>
              </p:txBody>
            </p:sp>
            <p:sp>
              <p:nvSpPr>
                <p:cNvPr id="16" name="TextBox 15"/>
                <p:cNvSpPr txBox="1"/>
                <p:nvPr/>
              </p:nvSpPr>
              <p:spPr>
                <a:xfrm>
                  <a:off x="6096000" y="4050267"/>
                  <a:ext cx="415498" cy="369333"/>
                </a:xfrm>
                <a:prstGeom prst="rect">
                  <a:avLst/>
                </a:prstGeom>
                <a:noFill/>
              </p:spPr>
              <p:txBody>
                <a:bodyPr wrap="none" rtlCol="0">
                  <a:spAutoFit/>
                </a:bodyPr>
                <a:lstStyle/>
                <a:p>
                  <a:r>
                    <a:rPr lang="en-US" dirty="0" smtClean="0"/>
                    <a:t>**</a:t>
                  </a:r>
                  <a:endParaRPr lang="en-US" dirty="0"/>
                </a:p>
              </p:txBody>
            </p:sp>
          </p:grpSp>
        </p:grpSp>
        <p:sp>
          <p:nvSpPr>
            <p:cNvPr id="20" name="TextBox 19"/>
            <p:cNvSpPr txBox="1"/>
            <p:nvPr/>
          </p:nvSpPr>
          <p:spPr>
            <a:xfrm>
              <a:off x="2895600" y="6226909"/>
              <a:ext cx="931665" cy="646331"/>
            </a:xfrm>
            <a:prstGeom prst="rect">
              <a:avLst/>
            </a:prstGeom>
            <a:noFill/>
          </p:spPr>
          <p:txBody>
            <a:bodyPr wrap="none" rtlCol="0">
              <a:spAutoFit/>
            </a:bodyPr>
            <a:lstStyle/>
            <a:p>
              <a:pPr algn="ctr"/>
              <a:r>
                <a:rPr lang="en-US" dirty="0" smtClean="0"/>
                <a:t>Shallow</a:t>
              </a:r>
            </a:p>
            <a:p>
              <a:pPr algn="ctr"/>
              <a:r>
                <a:rPr lang="en-US" dirty="0" smtClean="0"/>
                <a:t>(5-10m)</a:t>
              </a:r>
              <a:endParaRPr lang="en-US" dirty="0"/>
            </a:p>
          </p:txBody>
        </p:sp>
        <p:sp>
          <p:nvSpPr>
            <p:cNvPr id="21" name="TextBox 20"/>
            <p:cNvSpPr txBox="1"/>
            <p:nvPr/>
          </p:nvSpPr>
          <p:spPr>
            <a:xfrm>
              <a:off x="4209115" y="6226909"/>
              <a:ext cx="1048685" cy="646331"/>
            </a:xfrm>
            <a:prstGeom prst="rect">
              <a:avLst/>
            </a:prstGeom>
            <a:noFill/>
          </p:spPr>
          <p:txBody>
            <a:bodyPr wrap="none" rtlCol="0">
              <a:spAutoFit/>
            </a:bodyPr>
            <a:lstStyle/>
            <a:p>
              <a:pPr algn="ctr"/>
              <a:r>
                <a:rPr lang="en-US" dirty="0" smtClean="0"/>
                <a:t>Mid</a:t>
              </a:r>
            </a:p>
            <a:p>
              <a:pPr algn="ctr"/>
              <a:r>
                <a:rPr lang="en-US" dirty="0" smtClean="0"/>
                <a:t>(15-20m)</a:t>
              </a:r>
              <a:endParaRPr lang="en-US" dirty="0"/>
            </a:p>
          </p:txBody>
        </p:sp>
        <p:sp>
          <p:nvSpPr>
            <p:cNvPr id="22" name="TextBox 21"/>
            <p:cNvSpPr txBox="1"/>
            <p:nvPr/>
          </p:nvSpPr>
          <p:spPr>
            <a:xfrm>
              <a:off x="5410200" y="6226909"/>
              <a:ext cx="1301959" cy="646331"/>
            </a:xfrm>
            <a:prstGeom prst="rect">
              <a:avLst/>
            </a:prstGeom>
            <a:noFill/>
          </p:spPr>
          <p:txBody>
            <a:bodyPr wrap="none" rtlCol="0">
              <a:spAutoFit/>
            </a:bodyPr>
            <a:lstStyle/>
            <a:p>
              <a:pPr algn="ctr"/>
              <a:r>
                <a:rPr lang="en-US" dirty="0" smtClean="0"/>
                <a:t>Mesophotic</a:t>
              </a:r>
            </a:p>
            <a:p>
              <a:pPr algn="ctr"/>
              <a:r>
                <a:rPr lang="en-US" dirty="0" smtClean="0"/>
                <a:t>(35-40m)</a:t>
              </a:r>
              <a:endParaRPr lang="en-US" dirty="0"/>
            </a:p>
          </p:txBody>
        </p:sp>
      </p:grpSp>
      <p:sp>
        <p:nvSpPr>
          <p:cNvPr id="24" name="TextBox 23"/>
          <p:cNvSpPr txBox="1"/>
          <p:nvPr/>
        </p:nvSpPr>
        <p:spPr>
          <a:xfrm>
            <a:off x="5146040" y="1492508"/>
            <a:ext cx="3962400" cy="4832092"/>
          </a:xfrm>
          <a:prstGeom prst="rect">
            <a:avLst/>
          </a:prstGeom>
          <a:noFill/>
        </p:spPr>
        <p:txBody>
          <a:bodyPr wrap="square" rtlCol="0">
            <a:spAutoFit/>
          </a:bodyPr>
          <a:lstStyle/>
          <a:p>
            <a:r>
              <a:rPr lang="en-US" sz="2800" dirty="0" smtClean="0"/>
              <a:t>No difference in ova size or fecundity between 20 and 40 meters</a:t>
            </a:r>
          </a:p>
          <a:p>
            <a:endParaRPr lang="en-US" sz="2800" dirty="0"/>
          </a:p>
          <a:p>
            <a:r>
              <a:rPr lang="en-US" sz="2800" dirty="0" smtClean="0"/>
              <a:t>Almost certainly more gametes of mesophotic origin in the water column</a:t>
            </a:r>
          </a:p>
          <a:p>
            <a:endParaRPr lang="en-US" sz="2800" dirty="0"/>
          </a:p>
          <a:p>
            <a:r>
              <a:rPr lang="en-US" sz="2800" dirty="0" smtClean="0"/>
              <a:t>However, they may be smaller (less fit?)</a:t>
            </a:r>
            <a:endParaRPr lang="en-US" sz="2800" dirty="0"/>
          </a:p>
        </p:txBody>
      </p:sp>
      <p:sp>
        <p:nvSpPr>
          <p:cNvPr id="2" name="Rectangle 1"/>
          <p:cNvSpPr/>
          <p:nvPr/>
        </p:nvSpPr>
        <p:spPr>
          <a:xfrm>
            <a:off x="2209800" y="457200"/>
            <a:ext cx="2743200" cy="640080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1600200" y="1376318"/>
            <a:ext cx="300082" cy="300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600200" y="4271918"/>
            <a:ext cx="300082" cy="300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45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animBg="1"/>
      <p:bldP spid="3"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larval dispersal</a:t>
            </a:r>
            <a:endParaRPr lang="en-US" dirty="0"/>
          </a:p>
        </p:txBody>
      </p:sp>
      <p:graphicFrame>
        <p:nvGraphicFramePr>
          <p:cNvPr id="4" name="Diagram 3"/>
          <p:cNvGraphicFramePr/>
          <p:nvPr/>
        </p:nvGraphicFramePr>
        <p:xfrm>
          <a:off x="1524000" y="1574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C:\Users\Dano\Desktop\SLOPE\output_8-23\years\2007_dot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7400" y="4419600"/>
            <a:ext cx="3031614" cy="21508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Dano\Desktop\SLOPE\output_8-23\years\2004_dot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800" y="4419600"/>
            <a:ext cx="3124200" cy="21389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18699" y="6574130"/>
            <a:ext cx="3572901" cy="307777"/>
          </a:xfrm>
          <a:prstGeom prst="rect">
            <a:avLst/>
          </a:prstGeom>
          <a:noFill/>
        </p:spPr>
        <p:txBody>
          <a:bodyPr wrap="none" rtlCol="0">
            <a:spAutoFit/>
          </a:bodyPr>
          <a:lstStyle/>
          <a:p>
            <a:r>
              <a:rPr lang="en-US" sz="1400" dirty="0" smtClean="0"/>
              <a:t>The Physical-Biological Interactions Laboratory</a:t>
            </a:r>
            <a:endParaRPr lang="en-US" sz="1400" dirty="0"/>
          </a:p>
        </p:txBody>
      </p:sp>
    </p:spTree>
    <p:extLst>
      <p:ext uri="{BB962C8B-B14F-4D97-AF65-F5344CB8AC3E}">
        <p14:creationId xmlns:p14="http://schemas.microsoft.com/office/powerpoint/2010/main" val="171901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Implications for DRRH</a:t>
            </a:r>
            <a:endParaRPr lang="en-US" dirty="0"/>
          </a:p>
        </p:txBody>
      </p:sp>
      <p:sp>
        <p:nvSpPr>
          <p:cNvPr id="3" name="Content Placeholder 2"/>
          <p:cNvSpPr>
            <a:spLocks noGrp="1"/>
          </p:cNvSpPr>
          <p:nvPr>
            <p:ph idx="1"/>
          </p:nvPr>
        </p:nvSpPr>
        <p:spPr>
          <a:xfrm>
            <a:off x="457200" y="1371600"/>
            <a:ext cx="8229600" cy="5257800"/>
          </a:xfrm>
        </p:spPr>
        <p:txBody>
          <a:bodyPr>
            <a:noAutofit/>
          </a:bodyPr>
          <a:lstStyle/>
          <a:p>
            <a:r>
              <a:rPr lang="en-US" sz="2400" dirty="0" smtClean="0"/>
              <a:t>Mesophotic </a:t>
            </a:r>
            <a:r>
              <a:rPr lang="en-US" sz="2400" i="1" dirty="0" smtClean="0"/>
              <a:t>M. faveolata </a:t>
            </a:r>
            <a:r>
              <a:rPr lang="en-US" sz="2400" dirty="0" smtClean="0"/>
              <a:t>appear to be gravid on the same </a:t>
            </a:r>
            <a:r>
              <a:rPr lang="en-US" sz="2400" dirty="0" err="1" smtClean="0"/>
              <a:t>oogenic</a:t>
            </a:r>
            <a:r>
              <a:rPr lang="en-US" sz="2400" dirty="0" smtClean="0"/>
              <a:t> cycle as their shallow counterparts</a:t>
            </a:r>
          </a:p>
          <a:p>
            <a:pPr marL="0" indent="0">
              <a:buNone/>
            </a:pPr>
            <a:endParaRPr lang="en-US" sz="2400" dirty="0"/>
          </a:p>
          <a:p>
            <a:r>
              <a:rPr lang="en-US" sz="2400" dirty="0" smtClean="0">
                <a:solidFill>
                  <a:schemeClr val="tx1">
                    <a:alpha val="25000"/>
                  </a:schemeClr>
                </a:solidFill>
              </a:rPr>
              <a:t>MCE represent potential reproductive refugia for </a:t>
            </a:r>
            <a:r>
              <a:rPr lang="en-US" sz="2400" i="1" dirty="0" smtClean="0">
                <a:solidFill>
                  <a:schemeClr val="tx1">
                    <a:alpha val="25000"/>
                  </a:schemeClr>
                </a:solidFill>
              </a:rPr>
              <a:t>M. </a:t>
            </a:r>
            <a:r>
              <a:rPr lang="en-US" sz="2400" i="1" dirty="0" err="1" smtClean="0">
                <a:solidFill>
                  <a:schemeClr val="tx1">
                    <a:alpha val="25000"/>
                  </a:schemeClr>
                </a:solidFill>
              </a:rPr>
              <a:t>faveolata</a:t>
            </a:r>
            <a:endParaRPr lang="en-US" sz="2400" i="1" dirty="0" smtClean="0">
              <a:solidFill>
                <a:schemeClr val="tx1">
                  <a:alpha val="25000"/>
                </a:schemeClr>
              </a:solidFill>
            </a:endParaRPr>
          </a:p>
          <a:p>
            <a:pPr marL="0" indent="0">
              <a:buNone/>
            </a:pPr>
            <a:endParaRPr lang="en-US" sz="2400" i="1" dirty="0" smtClean="0"/>
          </a:p>
          <a:p>
            <a:r>
              <a:rPr lang="en-US" sz="2400" dirty="0" smtClean="0">
                <a:solidFill>
                  <a:schemeClr val="tx1">
                    <a:alpha val="25000"/>
                  </a:schemeClr>
                </a:solidFill>
              </a:rPr>
              <a:t>Initial modeling suggests no physical barrier to VI </a:t>
            </a:r>
            <a:r>
              <a:rPr lang="en-US" sz="2400" dirty="0" err="1" smtClean="0">
                <a:solidFill>
                  <a:schemeClr val="tx1">
                    <a:alpha val="25000"/>
                  </a:schemeClr>
                </a:solidFill>
              </a:rPr>
              <a:t>mesophotic</a:t>
            </a:r>
            <a:r>
              <a:rPr lang="en-US" sz="2400" dirty="0" smtClean="0">
                <a:solidFill>
                  <a:schemeClr val="tx1">
                    <a:alpha val="25000"/>
                  </a:schemeClr>
                </a:solidFill>
              </a:rPr>
              <a:t> </a:t>
            </a:r>
            <a:r>
              <a:rPr lang="en-US" sz="2400" i="1" dirty="0" smtClean="0">
                <a:solidFill>
                  <a:schemeClr val="tx1">
                    <a:alpha val="25000"/>
                  </a:schemeClr>
                </a:solidFill>
              </a:rPr>
              <a:t>M. </a:t>
            </a:r>
            <a:r>
              <a:rPr lang="en-US" sz="2400" i="1" dirty="0" err="1" smtClean="0">
                <a:solidFill>
                  <a:schemeClr val="tx1">
                    <a:alpha val="25000"/>
                  </a:schemeClr>
                </a:solidFill>
              </a:rPr>
              <a:t>faveolata</a:t>
            </a:r>
            <a:r>
              <a:rPr lang="en-US" sz="2400" dirty="0" smtClean="0">
                <a:solidFill>
                  <a:schemeClr val="tx1">
                    <a:alpha val="25000"/>
                  </a:schemeClr>
                </a:solidFill>
              </a:rPr>
              <a:t> populations contributing larvae to shallow habitats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3">
                                            <p:txEl>
                                              <p:pRg st="2" end="2"/>
                                            </p:txEl>
                                          </p:spTgt>
                                        </p:tgtEl>
                                        <p:attrNameLst>
                                          <p:attrName>style.color</p:attrName>
                                        </p:attrNameLst>
                                      </p:cBhvr>
                                      <p:by>
                                        <p:hsl h="0" s="-12549" l="-25098"/>
                                      </p:by>
                                    </p:animClr>
                                    <p:animClr clrSpc="hsl" dir="cw">
                                      <p:cBhvr>
                                        <p:cTn id="7" dur="500" fill="hold"/>
                                        <p:tgtEl>
                                          <p:spTgt spid="3">
                                            <p:txEl>
                                              <p:pRg st="2" end="2"/>
                                            </p:txEl>
                                          </p:spTgt>
                                        </p:tgtEl>
                                        <p:attrNameLst>
                                          <p:attrName>fillcolor</p:attrName>
                                        </p:attrNameLst>
                                      </p:cBhvr>
                                      <p:by>
                                        <p:hsl h="0" s="-12549" l="-25098"/>
                                      </p:by>
                                    </p:animClr>
                                    <p:animClr clrSpc="hsl" dir="cw">
                                      <p:cBhvr>
                                        <p:cTn id="8" dur="500" fill="hold"/>
                                        <p:tgtEl>
                                          <p:spTgt spid="3">
                                            <p:txEl>
                                              <p:pRg st="2" end="2"/>
                                            </p:txEl>
                                          </p:spTgt>
                                        </p:tgtEl>
                                        <p:attrNameLst>
                                          <p:attrName>stroke.color</p:attrName>
                                        </p:attrNameLst>
                                      </p:cBhvr>
                                      <p:by>
                                        <p:hsl h="0" s="-12549" l="-25098"/>
                                      </p:by>
                                    </p:animClr>
                                    <p:set>
                                      <p:cBhvr>
                                        <p:cTn id="9" dur="500" fill="hold"/>
                                        <p:tgtEl>
                                          <p:spTgt spid="3">
                                            <p:txEl>
                                              <p:pRg st="2" end="2"/>
                                            </p:txEl>
                                          </p:spTgt>
                                        </p:tgtEl>
                                        <p:attrNameLst>
                                          <p:attrName>fill.type</p:attrName>
                                        </p:attrNameLst>
                                      </p:cBhvr>
                                      <p:to>
                                        <p:strVal val="solid"/>
                                      </p:to>
                                    </p:set>
                                  </p:childTnLst>
                                </p:cTn>
                              </p:par>
                              <p:par>
                                <p:cTn id="10" presetID="9" presetClass="emph" presetSubtype="0" nodeType="withEffect">
                                  <p:stCondLst>
                                    <p:cond delay="0"/>
                                  </p:stCondLst>
                                  <p:childTnLst>
                                    <p:set>
                                      <p:cBhvr rctx="PPT">
                                        <p:cTn id="11" dur="indefinite"/>
                                        <p:tgtEl>
                                          <p:spTgt spid="3">
                                            <p:txEl>
                                              <p:pRg st="0" end="0"/>
                                            </p:txEl>
                                          </p:spTgt>
                                        </p:tgtEl>
                                        <p:attrNameLst>
                                          <p:attrName>style.opacity</p:attrName>
                                        </p:attrNameLst>
                                      </p:cBhvr>
                                      <p:to>
                                        <p:strVal val="0.25"/>
                                      </p:to>
                                    </p:set>
                                    <p:animEffect filter="image" prLst="opacity: 0.25">
                                      <p:cBhvr rctx="IE">
                                        <p:cTn id="12" dur="indefinite"/>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mph" presetSubtype="0" nodeType="clickEffect">
                                  <p:stCondLst>
                                    <p:cond delay="0"/>
                                  </p:stCondLst>
                                  <p:childTnLst>
                                    <p:set>
                                      <p:cBhvr rctx="PPT">
                                        <p:cTn id="16" dur="indefinite"/>
                                        <p:tgtEl>
                                          <p:spTgt spid="3">
                                            <p:txEl>
                                              <p:pRg st="2" end="2"/>
                                            </p:txEl>
                                          </p:spTgt>
                                        </p:tgtEl>
                                        <p:attrNameLst>
                                          <p:attrName>style.opacity</p:attrName>
                                        </p:attrNameLst>
                                      </p:cBhvr>
                                      <p:to>
                                        <p:strVal val="0.5"/>
                                      </p:to>
                                    </p:set>
                                    <p:animEffect filter="image" prLst="opacity: 0.5">
                                      <p:cBhvr rctx="IE">
                                        <p:cTn id="17" dur="indefinite"/>
                                        <p:tgtEl>
                                          <p:spTgt spid="3">
                                            <p:txEl>
                                              <p:pRg st="2" end="2"/>
                                            </p:txEl>
                                          </p:spTgt>
                                        </p:tgtEl>
                                      </p:cBhvr>
                                    </p:animEffect>
                                  </p:childTnLst>
                                </p:cTn>
                              </p:par>
                              <p:par>
                                <p:cTn id="18" presetID="24" presetClass="emph" presetSubtype="0" fill="hold" nodeType="withEffect">
                                  <p:stCondLst>
                                    <p:cond delay="0"/>
                                  </p:stCondLst>
                                  <p:childTnLst>
                                    <p:animClr clrSpc="hsl" dir="cw">
                                      <p:cBhvr override="childStyle">
                                        <p:cTn id="19" dur="500" fill="hold"/>
                                        <p:tgtEl>
                                          <p:spTgt spid="3">
                                            <p:txEl>
                                              <p:pRg st="4" end="4"/>
                                            </p:txEl>
                                          </p:spTgt>
                                        </p:tgtEl>
                                        <p:attrNameLst>
                                          <p:attrName>style.color</p:attrName>
                                        </p:attrNameLst>
                                      </p:cBhvr>
                                      <p:by>
                                        <p:hsl h="0" s="-12549" l="-25098"/>
                                      </p:by>
                                    </p:animClr>
                                    <p:animClr clrSpc="hsl" dir="cw">
                                      <p:cBhvr>
                                        <p:cTn id="20" dur="500" fill="hold"/>
                                        <p:tgtEl>
                                          <p:spTgt spid="3">
                                            <p:txEl>
                                              <p:pRg st="4" end="4"/>
                                            </p:txEl>
                                          </p:spTgt>
                                        </p:tgtEl>
                                        <p:attrNameLst>
                                          <p:attrName>fillcolor</p:attrName>
                                        </p:attrNameLst>
                                      </p:cBhvr>
                                      <p:by>
                                        <p:hsl h="0" s="-12549" l="-25098"/>
                                      </p:by>
                                    </p:animClr>
                                    <p:animClr clrSpc="hsl" dir="cw">
                                      <p:cBhvr>
                                        <p:cTn id="21" dur="500" fill="hold"/>
                                        <p:tgtEl>
                                          <p:spTgt spid="3">
                                            <p:txEl>
                                              <p:pRg st="4" end="4"/>
                                            </p:txEl>
                                          </p:spTgt>
                                        </p:tgtEl>
                                        <p:attrNameLst>
                                          <p:attrName>stroke.color</p:attrName>
                                        </p:attrNameLst>
                                      </p:cBhvr>
                                      <p:by>
                                        <p:hsl h="0" s="-12549" l="-25098"/>
                                      </p:by>
                                    </p:animClr>
                                    <p:set>
                                      <p:cBhvr>
                                        <p:cTn id="22"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 work</a:t>
            </a:r>
            <a:endParaRPr lang="en-US" dirty="0"/>
          </a:p>
        </p:txBody>
      </p:sp>
      <p:sp>
        <p:nvSpPr>
          <p:cNvPr id="3" name="Content Placeholder 2"/>
          <p:cNvSpPr>
            <a:spLocks noGrp="1"/>
          </p:cNvSpPr>
          <p:nvPr>
            <p:ph idx="1"/>
          </p:nvPr>
        </p:nvSpPr>
        <p:spPr>
          <a:xfrm>
            <a:off x="304800" y="1600200"/>
            <a:ext cx="4343400" cy="4525963"/>
          </a:xfrm>
        </p:spPr>
        <p:txBody>
          <a:bodyPr>
            <a:normAutofit fontScale="92500" lnSpcReduction="20000"/>
          </a:bodyPr>
          <a:lstStyle/>
          <a:p>
            <a:r>
              <a:rPr lang="en-US" dirty="0" smtClean="0"/>
              <a:t>Continued characterization of </a:t>
            </a:r>
            <a:r>
              <a:rPr lang="en-US" dirty="0" err="1" smtClean="0"/>
              <a:t>mesophotic</a:t>
            </a:r>
            <a:r>
              <a:rPr lang="en-US" dirty="0" smtClean="0"/>
              <a:t> </a:t>
            </a:r>
            <a:r>
              <a:rPr lang="en-US" i="1" dirty="0" smtClean="0"/>
              <a:t>M. </a:t>
            </a:r>
            <a:r>
              <a:rPr lang="en-US" i="1" dirty="0" err="1" smtClean="0"/>
              <a:t>faveolata</a:t>
            </a:r>
            <a:r>
              <a:rPr lang="en-US" i="1" dirty="0" smtClean="0"/>
              <a:t> </a:t>
            </a:r>
            <a:r>
              <a:rPr lang="en-US" dirty="0" smtClean="0"/>
              <a:t>reproductive and larval characteristics </a:t>
            </a:r>
          </a:p>
          <a:p>
            <a:r>
              <a:rPr lang="en-US" dirty="0"/>
              <a:t>Similar work on </a:t>
            </a:r>
            <a:r>
              <a:rPr lang="en-US" i="1" dirty="0"/>
              <a:t>Porites astreoides</a:t>
            </a:r>
            <a:endParaRPr lang="en-US" dirty="0"/>
          </a:p>
          <a:p>
            <a:r>
              <a:rPr lang="en-US" dirty="0" smtClean="0"/>
              <a:t>Refined and expanded modeling with high resolution habitat and oceanographic data</a:t>
            </a:r>
          </a:p>
        </p:txBody>
      </p:sp>
      <p:pic>
        <p:nvPicPr>
          <p:cNvPr id="5" name="Picture 2" descr="C:\Users\Dano\Documents\Committee Meetings\2012\plans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798320"/>
            <a:ext cx="4148588" cy="3916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144000" cy="523220"/>
          </a:xfrm>
          <a:prstGeom prst="rect">
            <a:avLst/>
          </a:prstGeom>
          <a:noFill/>
        </p:spPr>
        <p:txBody>
          <a:bodyPr wrap="square" rtlCol="0">
            <a:spAutoFit/>
          </a:bodyPr>
          <a:lstStyle/>
          <a:p>
            <a:pPr algn="ctr"/>
            <a:r>
              <a:rPr lang="en-US" sz="2800" dirty="0" smtClean="0"/>
              <a:t>Acknowledgements</a:t>
            </a:r>
            <a:endParaRPr lang="en-US" sz="2800" dirty="0"/>
          </a:p>
        </p:txBody>
      </p:sp>
      <p:pic>
        <p:nvPicPr>
          <p:cNvPr id="4710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210300" y="4305300"/>
            <a:ext cx="2324100" cy="2324100"/>
          </a:xfrm>
          <a:prstGeom prst="rect">
            <a:avLst/>
          </a:prstGeom>
          <a:noFill/>
          <a:ln w="9525">
            <a:noFill/>
            <a:miter lim="800000"/>
            <a:headEnd/>
            <a:tailEnd/>
          </a:ln>
        </p:spPr>
      </p:pic>
      <p:pic>
        <p:nvPicPr>
          <p:cNvPr id="47107" name="Picture 3" descr="E:\Photo Overflow\2009\2009-12-22 John2\John2 202_3_1 copy sRGB.jpg"/>
          <p:cNvPicPr>
            <a:picLocks noChangeAspect="1" noChangeArrowheads="1"/>
          </p:cNvPicPr>
          <p:nvPr/>
        </p:nvPicPr>
        <p:blipFill>
          <a:blip r:embed="rId3" cstate="print"/>
          <a:srcRect/>
          <a:stretch>
            <a:fillRect/>
          </a:stretch>
        </p:blipFill>
        <p:spPr bwMode="auto">
          <a:xfrm>
            <a:off x="533400" y="3360587"/>
            <a:ext cx="4920162" cy="3268813"/>
          </a:xfrm>
          <a:prstGeom prst="rect">
            <a:avLst/>
          </a:prstGeom>
          <a:noFill/>
        </p:spPr>
      </p:pic>
      <p:sp>
        <p:nvSpPr>
          <p:cNvPr id="6" name="TextBox 5"/>
          <p:cNvSpPr txBox="1"/>
          <p:nvPr/>
        </p:nvSpPr>
        <p:spPr>
          <a:xfrm>
            <a:off x="5791200" y="762000"/>
            <a:ext cx="2819400" cy="3554819"/>
          </a:xfrm>
          <a:prstGeom prst="rect">
            <a:avLst/>
          </a:prstGeom>
          <a:noFill/>
        </p:spPr>
        <p:txBody>
          <a:bodyPr wrap="square" numCol="1" rtlCol="0">
            <a:spAutoFit/>
          </a:bodyPr>
          <a:lstStyle/>
          <a:p>
            <a:r>
              <a:rPr lang="en-US" b="1" dirty="0" smtClean="0"/>
              <a:t>Funding and assistance:</a:t>
            </a:r>
          </a:p>
          <a:p>
            <a:r>
              <a:rPr lang="en-US" dirty="0" smtClean="0"/>
              <a:t>RSMAS fellowship</a:t>
            </a:r>
          </a:p>
          <a:p>
            <a:r>
              <a:rPr lang="en-US" dirty="0" smtClean="0"/>
              <a:t>Science Made Sensible</a:t>
            </a:r>
          </a:p>
          <a:p>
            <a:r>
              <a:rPr lang="en-US" dirty="0" smtClean="0"/>
              <a:t>  Fellowship (NSF)</a:t>
            </a:r>
          </a:p>
          <a:p>
            <a:r>
              <a:rPr lang="en-US" dirty="0" smtClean="0"/>
              <a:t>Rowland Research Award</a:t>
            </a:r>
          </a:p>
          <a:p>
            <a:r>
              <a:rPr lang="en-US" dirty="0" smtClean="0">
                <a:effectLst>
                  <a:outerShdw blurRad="38100" dist="38100" dir="2700000" algn="tl">
                    <a:srgbClr val="000000">
                      <a:alpha val="43137"/>
                    </a:srgbClr>
                  </a:outerShdw>
                </a:effectLst>
              </a:rPr>
              <a:t>VI-</a:t>
            </a:r>
            <a:r>
              <a:rPr lang="en-US" dirty="0" err="1" smtClean="0">
                <a:effectLst>
                  <a:outerShdw blurRad="38100" dist="38100" dir="2700000" algn="tl">
                    <a:srgbClr val="000000">
                      <a:alpha val="43137"/>
                    </a:srgbClr>
                  </a:outerShdw>
                </a:effectLst>
              </a:rPr>
              <a:t>EPSCoR</a:t>
            </a:r>
            <a:r>
              <a:rPr lang="en-US" dirty="0" smtClean="0">
                <a:effectLst>
                  <a:outerShdw blurRad="38100" dist="38100" dir="2700000" algn="tl">
                    <a:srgbClr val="000000">
                      <a:alpha val="43137"/>
                    </a:srgbClr>
                  </a:outerShdw>
                </a:effectLst>
              </a:rPr>
              <a:t> (NSF)</a:t>
            </a:r>
          </a:p>
          <a:p>
            <a:r>
              <a:rPr lang="en-US" dirty="0" smtClean="0">
                <a:effectLst>
                  <a:outerShdw blurRad="38100" dist="38100" dir="2700000" algn="tl">
                    <a:srgbClr val="000000">
                      <a:alpha val="43137"/>
                    </a:srgbClr>
                  </a:outerShdw>
                </a:effectLst>
              </a:rPr>
              <a:t>Natural Environment</a:t>
            </a:r>
          </a:p>
          <a:p>
            <a:r>
              <a:rPr lang="en-US" dirty="0" smtClean="0">
                <a:effectLst>
                  <a:outerShdw blurRad="38100" dist="38100" dir="2700000" algn="tl">
                    <a:srgbClr val="000000">
                      <a:alpha val="43137"/>
                    </a:srgbClr>
                  </a:outerShdw>
                </a:effectLst>
              </a:rPr>
              <a:t>  Research Council (NERC) </a:t>
            </a:r>
          </a:p>
          <a:p>
            <a:r>
              <a:rPr lang="en-US" dirty="0" smtClean="0">
                <a:effectLst>
                  <a:outerShdw blurRad="38100" dist="38100" dir="2700000" algn="tl">
                    <a:srgbClr val="000000">
                      <a:alpha val="43137"/>
                    </a:srgbClr>
                  </a:outerShdw>
                </a:effectLst>
              </a:rPr>
              <a:t>  – Exeter University</a:t>
            </a:r>
          </a:p>
          <a:p>
            <a:r>
              <a:rPr lang="en-US" dirty="0" smtClean="0"/>
              <a:t>University of the Virgin</a:t>
            </a:r>
          </a:p>
          <a:p>
            <a:r>
              <a:rPr lang="en-US" dirty="0" smtClean="0"/>
              <a:t>  Islands</a:t>
            </a:r>
          </a:p>
          <a:p>
            <a:endParaRPr lang="en-US" sz="900" dirty="0" smtClean="0"/>
          </a:p>
          <a:p>
            <a:endParaRPr lang="en-US" dirty="0"/>
          </a:p>
        </p:txBody>
      </p:sp>
      <p:sp>
        <p:nvSpPr>
          <p:cNvPr id="4" name="TextBox 3"/>
          <p:cNvSpPr txBox="1"/>
          <p:nvPr/>
        </p:nvSpPr>
        <p:spPr>
          <a:xfrm>
            <a:off x="457200" y="762000"/>
            <a:ext cx="2209800" cy="2862322"/>
          </a:xfrm>
          <a:prstGeom prst="rect">
            <a:avLst/>
          </a:prstGeom>
          <a:noFill/>
        </p:spPr>
        <p:txBody>
          <a:bodyPr wrap="square" rtlCol="0">
            <a:spAutoFit/>
          </a:bodyPr>
          <a:lstStyle/>
          <a:p>
            <a:r>
              <a:rPr lang="en-US" dirty="0" smtClean="0"/>
              <a:t>Andy </a:t>
            </a:r>
            <a:r>
              <a:rPr lang="en-US" dirty="0"/>
              <a:t>Bakun</a:t>
            </a:r>
          </a:p>
          <a:p>
            <a:r>
              <a:rPr lang="en-US" dirty="0"/>
              <a:t>John McManus</a:t>
            </a:r>
          </a:p>
          <a:p>
            <a:r>
              <a:rPr lang="en-US" dirty="0"/>
              <a:t>Margaret Miller</a:t>
            </a:r>
          </a:p>
          <a:p>
            <a:r>
              <a:rPr lang="en-US" dirty="0"/>
              <a:t>Alison Moulding</a:t>
            </a:r>
          </a:p>
          <a:p>
            <a:r>
              <a:rPr lang="en-US" dirty="0"/>
              <a:t>Abby </a:t>
            </a:r>
            <a:r>
              <a:rPr lang="en-US" dirty="0" err="1" smtClean="0"/>
              <a:t>Renegar</a:t>
            </a:r>
            <a:endParaRPr lang="en-US" dirty="0" smtClean="0"/>
          </a:p>
          <a:p>
            <a:r>
              <a:rPr lang="en-US" dirty="0"/>
              <a:t>Marilyn Brandt</a:t>
            </a:r>
          </a:p>
          <a:p>
            <a:r>
              <a:rPr lang="en-US" dirty="0" smtClean="0"/>
              <a:t>Viktor </a:t>
            </a:r>
            <a:r>
              <a:rPr lang="en-US" dirty="0"/>
              <a:t>Brandtneris</a:t>
            </a:r>
          </a:p>
          <a:p>
            <a:r>
              <a:rPr lang="en-US" dirty="0"/>
              <a:t>Erica Staaterman</a:t>
            </a:r>
          </a:p>
          <a:p>
            <a:r>
              <a:rPr lang="en-US" dirty="0"/>
              <a:t>Andy Kough</a:t>
            </a:r>
          </a:p>
          <a:p>
            <a:endParaRPr lang="en-US" dirty="0"/>
          </a:p>
        </p:txBody>
      </p:sp>
      <p:sp>
        <p:nvSpPr>
          <p:cNvPr id="5" name="TextBox 4"/>
          <p:cNvSpPr txBox="1"/>
          <p:nvPr/>
        </p:nvSpPr>
        <p:spPr>
          <a:xfrm>
            <a:off x="3124200" y="762000"/>
            <a:ext cx="1828800" cy="2585323"/>
          </a:xfrm>
          <a:prstGeom prst="rect">
            <a:avLst/>
          </a:prstGeom>
          <a:noFill/>
        </p:spPr>
        <p:txBody>
          <a:bodyPr wrap="square" rtlCol="0">
            <a:spAutoFit/>
          </a:bodyPr>
          <a:lstStyle/>
          <a:p>
            <a:r>
              <a:rPr lang="en-US" dirty="0" smtClean="0"/>
              <a:t>Cedric </a:t>
            </a:r>
            <a:r>
              <a:rPr lang="en-US" dirty="0"/>
              <a:t>Guigand</a:t>
            </a:r>
          </a:p>
          <a:p>
            <a:r>
              <a:rPr lang="en-US" dirty="0" smtClean="0"/>
              <a:t>Shawn </a:t>
            </a:r>
            <a:r>
              <a:rPr lang="en-US" dirty="0" err="1"/>
              <a:t>Kadison</a:t>
            </a:r>
            <a:endParaRPr lang="en-US" dirty="0"/>
          </a:p>
          <a:p>
            <a:r>
              <a:rPr lang="en-US" dirty="0"/>
              <a:t>Jacqui </a:t>
            </a:r>
            <a:r>
              <a:rPr lang="en-US" dirty="0" err="1"/>
              <a:t>Calnan</a:t>
            </a:r>
            <a:endParaRPr lang="en-US" dirty="0"/>
          </a:p>
          <a:p>
            <a:r>
              <a:rPr lang="en-US" dirty="0"/>
              <a:t>Leslie Henderson</a:t>
            </a:r>
          </a:p>
          <a:p>
            <a:r>
              <a:rPr lang="en-US" dirty="0"/>
              <a:t>Matt </a:t>
            </a:r>
            <a:r>
              <a:rPr lang="en-US" dirty="0" err="1"/>
              <a:t>Kammann</a:t>
            </a:r>
            <a:endParaRPr lang="en-US" dirty="0"/>
          </a:p>
          <a:p>
            <a:r>
              <a:rPr lang="en-US" dirty="0" smtClean="0"/>
              <a:t>Chris </a:t>
            </a:r>
            <a:r>
              <a:rPr lang="en-US" dirty="0" err="1"/>
              <a:t>Loeffler</a:t>
            </a:r>
            <a:endParaRPr lang="en-US" dirty="0"/>
          </a:p>
          <a:p>
            <a:r>
              <a:rPr lang="en-US" dirty="0" smtClean="0"/>
              <a:t>Kristine Stump</a:t>
            </a:r>
          </a:p>
          <a:p>
            <a:r>
              <a:rPr lang="en-US" dirty="0" smtClean="0"/>
              <a:t>Ian Enochs</a:t>
            </a:r>
            <a:endParaRPr lang="en-US" dirty="0"/>
          </a:p>
          <a:p>
            <a:r>
              <a:rPr lang="en-US" dirty="0"/>
              <a:t>Laurent </a:t>
            </a:r>
            <a:r>
              <a:rPr lang="en-US" dirty="0" err="1"/>
              <a:t>Cherubin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11532</TotalTime>
  <Words>1227</Words>
  <Application>Microsoft Office PowerPoint</Application>
  <PresentationFormat>On-screen Show (4:3)</PresentationFormat>
  <Paragraphs>183</Paragraphs>
  <Slides>17</Slides>
  <Notes>8</Notes>
  <HiddenSlides>0</HiddenSlides>
  <MMClips>1</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Fertility in the Fathoms Mesophotic coral reproductive refugia and connectivity </vt:lpstr>
      <vt:lpstr>PowerPoint Presentation</vt:lpstr>
      <vt:lpstr>Mesophotic coral ecosystems (MCE)</vt:lpstr>
      <vt:lpstr>Refugia?</vt:lpstr>
      <vt:lpstr>Questions Deep Reef Refugia Hypothesis (DRRH)</vt:lpstr>
      <vt:lpstr>St. Thomas and St. John, USVI</vt:lpstr>
      <vt:lpstr>PowerPoint Presentation</vt:lpstr>
      <vt:lpstr>Montastraea faveolata</vt:lpstr>
      <vt:lpstr>PowerPoint Presentation</vt:lpstr>
      <vt:lpstr>PowerPoint Presentation</vt:lpstr>
      <vt:lpstr>M. faveolata histology</vt:lpstr>
      <vt:lpstr>PowerPoint Presentation</vt:lpstr>
      <vt:lpstr>PowerPoint Presentation</vt:lpstr>
      <vt:lpstr>Modeling larval dispersal</vt:lpstr>
      <vt:lpstr>Implications for DRRH</vt:lpstr>
      <vt:lpstr>Continued work</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dc:creator>
  <cp:lastModifiedBy>ruser</cp:lastModifiedBy>
  <cp:revision>312</cp:revision>
  <dcterms:created xsi:type="dcterms:W3CDTF">2009-11-28T22:31:31Z</dcterms:created>
  <dcterms:modified xsi:type="dcterms:W3CDTF">2012-07-12T05:20:24Z</dcterms:modified>
</cp:coreProperties>
</file>